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9" r:id="rId4"/>
  </p:sldMasterIdLst>
  <p:notesMasterIdLst>
    <p:notesMasterId r:id="rId29"/>
  </p:notesMasterIdLst>
  <p:sldIdLst>
    <p:sldId id="305" r:id="rId5"/>
    <p:sldId id="257" r:id="rId6"/>
    <p:sldId id="295" r:id="rId7"/>
    <p:sldId id="276" r:id="rId8"/>
    <p:sldId id="307" r:id="rId9"/>
    <p:sldId id="306" r:id="rId10"/>
    <p:sldId id="573" r:id="rId11"/>
    <p:sldId id="294" r:id="rId12"/>
    <p:sldId id="574" r:id="rId13"/>
    <p:sldId id="267" r:id="rId14"/>
    <p:sldId id="319" r:id="rId15"/>
    <p:sldId id="278" r:id="rId16"/>
    <p:sldId id="268" r:id="rId17"/>
    <p:sldId id="298" r:id="rId18"/>
    <p:sldId id="299" r:id="rId19"/>
    <p:sldId id="279" r:id="rId20"/>
    <p:sldId id="300" r:id="rId21"/>
    <p:sldId id="571" r:id="rId22"/>
    <p:sldId id="309" r:id="rId23"/>
    <p:sldId id="310" r:id="rId24"/>
    <p:sldId id="311" r:id="rId25"/>
    <p:sldId id="314" r:id="rId26"/>
    <p:sldId id="318" r:id="rId27"/>
    <p:sldId id="30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D7D435-98AF-47AE-820C-443E23726C3E}" v="11" dt="2022-08-05T15:46:48.1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57" d="100"/>
          <a:sy n="57" d="100"/>
        </p:scale>
        <p:origin x="34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cc.ac.uk/guidance/standards/metadata" TargetMode="External"/><Relationship Id="rId2" Type="http://schemas.openxmlformats.org/officeDocument/2006/relationships/hyperlink" Target="https://ddialliance.org/" TargetMode="External"/><Relationship Id="rId1" Type="http://schemas.openxmlformats.org/officeDocument/2006/relationships/hyperlink" Target="http://dublincore.org/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cc.ac.uk/guidance/standards/metadata" TargetMode="External"/><Relationship Id="rId2" Type="http://schemas.openxmlformats.org/officeDocument/2006/relationships/hyperlink" Target="https://ddialliance.org/" TargetMode="External"/><Relationship Id="rId1" Type="http://schemas.openxmlformats.org/officeDocument/2006/relationships/hyperlink" Target="http://dublincore.org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505175-8335-479B-B6B7-29C3A767F41A}" type="doc">
      <dgm:prSet loTypeId="urn:microsoft.com/office/officeart/2016/7/layout/VerticalSolidAction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8EC3F9E-AECE-47D2-812B-199127286566}">
      <dgm:prSet custT="1"/>
      <dgm:spPr/>
      <dgm:t>
        <a:bodyPr/>
        <a:lstStyle/>
        <a:p>
          <a:r>
            <a:rPr lang="en-US" sz="1800" dirty="0" err="1"/>
            <a:t>Qu'est-ce</a:t>
          </a:r>
          <a:r>
            <a:rPr lang="en-US" sz="1800" dirty="0"/>
            <a:t> que les </a:t>
          </a:r>
          <a:r>
            <a:rPr lang="en-US" sz="1800" dirty="0" err="1"/>
            <a:t>métadonnées</a:t>
          </a:r>
          <a:r>
            <a:rPr lang="en-US" sz="1800" dirty="0"/>
            <a:t> ?</a:t>
          </a:r>
        </a:p>
      </dgm:t>
    </dgm:pt>
    <dgm:pt modelId="{3BD07304-D174-4F8D-A0A6-1F6E224EB027}" type="parTrans" cxnId="{3E3132A7-8C57-438E-A911-8C8CE6739C3D}">
      <dgm:prSet/>
      <dgm:spPr/>
      <dgm:t>
        <a:bodyPr/>
        <a:lstStyle/>
        <a:p>
          <a:endParaRPr lang="en-US" sz="1800"/>
        </a:p>
      </dgm:t>
    </dgm:pt>
    <dgm:pt modelId="{CAB49BC3-FDB2-4C3F-95F7-CD8A0EC4877C}" type="sibTrans" cxnId="{3E3132A7-8C57-438E-A911-8C8CE6739C3D}">
      <dgm:prSet/>
      <dgm:spPr/>
      <dgm:t>
        <a:bodyPr/>
        <a:lstStyle/>
        <a:p>
          <a:endParaRPr lang="en-US" sz="1800"/>
        </a:p>
      </dgm:t>
    </dgm:pt>
    <dgm:pt modelId="{FC7ADA1E-D744-4949-B94C-F1283FF1167B}">
      <dgm:prSet custT="1"/>
      <dgm:spPr/>
      <dgm:t>
        <a:bodyPr/>
        <a:lstStyle/>
        <a:p>
          <a:r>
            <a:rPr lang="fr-FR" sz="1800" dirty="0"/>
            <a:t>Des données sur les données</a:t>
          </a:r>
          <a:endParaRPr lang="en-US" sz="1800" dirty="0"/>
        </a:p>
      </dgm:t>
    </dgm:pt>
    <dgm:pt modelId="{29D2762D-BC3E-4928-B78C-DB23C45F3396}" type="parTrans" cxnId="{A6F8FB07-1635-4814-A8EC-8609F53F22FA}">
      <dgm:prSet/>
      <dgm:spPr/>
      <dgm:t>
        <a:bodyPr/>
        <a:lstStyle/>
        <a:p>
          <a:endParaRPr lang="en-US" sz="1800"/>
        </a:p>
      </dgm:t>
    </dgm:pt>
    <dgm:pt modelId="{974110E2-3DE2-4309-8D6A-BA4B037C6F6F}" type="sibTrans" cxnId="{A6F8FB07-1635-4814-A8EC-8609F53F22FA}">
      <dgm:prSet/>
      <dgm:spPr/>
      <dgm:t>
        <a:bodyPr/>
        <a:lstStyle/>
        <a:p>
          <a:endParaRPr lang="en-US" sz="1800"/>
        </a:p>
      </dgm:t>
    </dgm:pt>
    <dgm:pt modelId="{BD3C76E0-7B9B-4A02-82E4-B75CF4E1D45E}">
      <dgm:prSet custT="1"/>
      <dgm:spPr/>
      <dgm:t>
        <a:bodyPr/>
        <a:lstStyle/>
        <a:p>
          <a:r>
            <a:rPr lang="en-US" sz="1800" dirty="0" err="1"/>
            <a:t>Quelques</a:t>
          </a:r>
          <a:r>
            <a:rPr lang="en-US" sz="1800" dirty="0"/>
            <a:t> </a:t>
          </a:r>
          <a:r>
            <a:rPr lang="en-US" sz="1800" dirty="0" err="1"/>
            <a:t>schémas</a:t>
          </a:r>
          <a:r>
            <a:rPr lang="en-US" sz="1800" dirty="0"/>
            <a:t> de </a:t>
          </a:r>
          <a:r>
            <a:rPr lang="en-US" sz="1800" dirty="0" err="1"/>
            <a:t>métadonnées</a:t>
          </a:r>
          <a:r>
            <a:rPr lang="en-US" sz="1800" dirty="0"/>
            <a:t> :</a:t>
          </a:r>
        </a:p>
      </dgm:t>
    </dgm:pt>
    <dgm:pt modelId="{5B862A1F-02B2-4EED-9734-DBFA6A8903C1}" type="parTrans" cxnId="{4053A8D0-248D-4EAD-BD11-25233DD55216}">
      <dgm:prSet/>
      <dgm:spPr/>
      <dgm:t>
        <a:bodyPr/>
        <a:lstStyle/>
        <a:p>
          <a:endParaRPr lang="en-US" sz="1800"/>
        </a:p>
      </dgm:t>
    </dgm:pt>
    <dgm:pt modelId="{6CD6E2CA-E9F8-4E77-A68B-4DF1E211B7BD}" type="sibTrans" cxnId="{4053A8D0-248D-4EAD-BD11-25233DD55216}">
      <dgm:prSet/>
      <dgm:spPr/>
      <dgm:t>
        <a:bodyPr/>
        <a:lstStyle/>
        <a:p>
          <a:endParaRPr lang="en-US" sz="1800"/>
        </a:p>
      </dgm:t>
    </dgm:pt>
    <dgm:pt modelId="{BAC91C5F-A254-4C26-AEA3-FB387436EE45}">
      <dgm:prSet custT="1"/>
      <dgm:spPr/>
      <dgm:t>
        <a:bodyPr/>
        <a:lstStyle/>
        <a:p>
          <a:r>
            <a:rPr lang="en-US" sz="1800" kern="1200" dirty="0">
              <a:hlinkClick xmlns:r="http://schemas.openxmlformats.org/officeDocument/2006/relationships" r:id="rId1"/>
            </a:rPr>
            <a:t>Dublin Core (sources </a:t>
          </a:r>
          <a:r>
            <a:rPr lang="en-US" sz="1800" kern="1200" dirty="0" err="1">
              <a:hlinkClick xmlns:r="http://schemas.openxmlformats.org/officeDocument/2006/relationships" r:id="rId1"/>
            </a:rPr>
            <a:t>générales</a:t>
          </a:r>
          <a:r>
            <a:rPr lang="en-US" sz="1800" kern="1200" dirty="0">
              <a:hlinkClick xmlns:r="http://schemas.openxmlformats.org/officeDocument/2006/relationships" r:id="rId1"/>
            </a:rPr>
            <a:t>)</a:t>
          </a:r>
          <a:endParaRPr lang="en-US" sz="1800" kern="1200" dirty="0"/>
        </a:p>
      </dgm:t>
    </dgm:pt>
    <dgm:pt modelId="{C6E0262C-78BB-41FF-B41E-25F46BED49BB}" type="parTrans" cxnId="{9FC8D575-0F6D-4955-A5E1-63B9B5777310}">
      <dgm:prSet/>
      <dgm:spPr/>
      <dgm:t>
        <a:bodyPr/>
        <a:lstStyle/>
        <a:p>
          <a:endParaRPr lang="en-US" sz="1800"/>
        </a:p>
      </dgm:t>
    </dgm:pt>
    <dgm:pt modelId="{0F2417B3-EDC7-4CCB-8EDF-54D17DEE9FC8}" type="sibTrans" cxnId="{9FC8D575-0F6D-4955-A5E1-63B9B5777310}">
      <dgm:prSet/>
      <dgm:spPr/>
      <dgm:t>
        <a:bodyPr/>
        <a:lstStyle/>
        <a:p>
          <a:endParaRPr lang="en-US" sz="1800"/>
        </a:p>
      </dgm:t>
    </dgm:pt>
    <dgm:pt modelId="{D72C6C64-C97D-456A-90E2-E695E66E8F17}">
      <dgm:prSet custT="1"/>
      <dgm:spPr/>
      <dgm:t>
        <a:bodyPr/>
        <a:lstStyle/>
        <a:p>
          <a:r>
            <a:rPr lang="en-US" sz="1800" kern="1200" dirty="0">
              <a:hlinkClick xmlns:r="http://schemas.openxmlformats.org/officeDocument/2006/relationships" r:id="rId2"/>
            </a:rPr>
            <a:t>DDI (sciences </a:t>
          </a:r>
          <a:r>
            <a:rPr lang="en-US" sz="1800" kern="1200" dirty="0" err="1">
              <a:hlinkClick xmlns:r="http://schemas.openxmlformats.org/officeDocument/2006/relationships" r:id="rId2"/>
            </a:rPr>
            <a:t>sociales</a:t>
          </a:r>
          <a:r>
            <a:rPr lang="en-US" sz="1800" kern="1200" dirty="0">
              <a:hlinkClick xmlns:r="http://schemas.openxmlformats.org/officeDocument/2006/relationships" r:id="rId2"/>
            </a:rPr>
            <a:t>)</a:t>
          </a:r>
          <a:endParaRPr lang="en-US" sz="1800" kern="1200" dirty="0"/>
        </a:p>
        <a:p>
          <a:r>
            <a:rPr lang="fr-FR" sz="1800" kern="1200" dirty="0"/>
            <a:t>Trouvez des standards de métadonnées spécifiques à une discipline : </a:t>
          </a:r>
          <a:r>
            <a:rPr lang="en-US" sz="1800" kern="1200" dirty="0">
              <a:latin typeface="Neue Haas Grotesk Text Pro"/>
              <a:ea typeface="+mn-ea"/>
              <a:cs typeface="+mn-cs"/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Digital Curation Centre guide</a:t>
          </a:r>
          <a:endParaRPr lang="en-US" sz="1800" kern="1200" dirty="0">
            <a:latin typeface="Neue Haas Grotesk Text Pro"/>
            <a:ea typeface="+mn-ea"/>
            <a:cs typeface="+mn-cs"/>
          </a:endParaRPr>
        </a:p>
      </dgm:t>
    </dgm:pt>
    <dgm:pt modelId="{0B2F00E4-D3EB-4517-9DFD-712C219ABE84}" type="parTrans" cxnId="{B78B842A-0A19-4C7D-B2A4-A31E3871E749}">
      <dgm:prSet/>
      <dgm:spPr/>
      <dgm:t>
        <a:bodyPr/>
        <a:lstStyle/>
        <a:p>
          <a:endParaRPr lang="en-US" sz="1800"/>
        </a:p>
      </dgm:t>
    </dgm:pt>
    <dgm:pt modelId="{7C895032-FA33-4350-A865-C940CA213EF2}" type="sibTrans" cxnId="{B78B842A-0A19-4C7D-B2A4-A31E3871E749}">
      <dgm:prSet/>
      <dgm:spPr/>
      <dgm:t>
        <a:bodyPr/>
        <a:lstStyle/>
        <a:p>
          <a:endParaRPr lang="en-US" sz="1800"/>
        </a:p>
      </dgm:t>
    </dgm:pt>
    <dgm:pt modelId="{BD9093BA-4CFC-4A11-BA8A-ACA50858059C}">
      <dgm:prSet custT="1"/>
      <dgm:spPr/>
      <dgm:t>
        <a:bodyPr/>
        <a:lstStyle/>
        <a:p>
          <a:r>
            <a:rPr lang="en-US" sz="1800" dirty="0" err="1"/>
            <a:t>Qu'est-ce</a:t>
          </a:r>
          <a:r>
            <a:rPr lang="en-US" sz="1800" dirty="0"/>
            <a:t> que la documentation ?</a:t>
          </a:r>
        </a:p>
      </dgm:t>
    </dgm:pt>
    <dgm:pt modelId="{1F01CB34-1698-431F-B31E-E0C2C423B6FF}" type="parTrans" cxnId="{73CF5231-0A71-4CDA-8FAC-8B9117D9CE49}">
      <dgm:prSet/>
      <dgm:spPr/>
      <dgm:t>
        <a:bodyPr/>
        <a:lstStyle/>
        <a:p>
          <a:endParaRPr lang="en-US" sz="1800"/>
        </a:p>
      </dgm:t>
    </dgm:pt>
    <dgm:pt modelId="{283F3698-1E9E-4083-87A4-25D04DD64905}" type="sibTrans" cxnId="{73CF5231-0A71-4CDA-8FAC-8B9117D9CE49}">
      <dgm:prSet/>
      <dgm:spPr/>
      <dgm:t>
        <a:bodyPr/>
        <a:lstStyle/>
        <a:p>
          <a:endParaRPr lang="en-US" sz="1800"/>
        </a:p>
      </dgm:t>
    </dgm:pt>
    <dgm:pt modelId="{68CD6F5B-821D-4025-959E-2490828EBCB6}">
      <dgm:prSet custT="1"/>
      <dgm:spPr/>
      <dgm:t>
        <a:bodyPr/>
        <a:lstStyle/>
        <a:p>
          <a:r>
            <a:rPr lang="en-US" sz="1800"/>
            <a:t>Livre de codes</a:t>
          </a:r>
          <a:endParaRPr lang="en-US" sz="1800" dirty="0"/>
        </a:p>
      </dgm:t>
    </dgm:pt>
    <dgm:pt modelId="{D60F22B3-67C8-42A5-AE50-E523AE3D41F6}" type="parTrans" cxnId="{80368479-77A6-4AB8-850B-EDE581CD392C}">
      <dgm:prSet/>
      <dgm:spPr/>
      <dgm:t>
        <a:bodyPr/>
        <a:lstStyle/>
        <a:p>
          <a:endParaRPr lang="en-US" sz="1800"/>
        </a:p>
      </dgm:t>
    </dgm:pt>
    <dgm:pt modelId="{90BAC848-D601-4AAD-81E7-4BBB92518134}" type="sibTrans" cxnId="{80368479-77A6-4AB8-850B-EDE581CD392C}">
      <dgm:prSet/>
      <dgm:spPr/>
      <dgm:t>
        <a:bodyPr/>
        <a:lstStyle/>
        <a:p>
          <a:endParaRPr lang="en-US" sz="1800"/>
        </a:p>
      </dgm:t>
    </dgm:pt>
    <dgm:pt modelId="{68A13CE7-1804-4D4D-84B0-ACF306E8AEC0}">
      <dgm:prSet custT="1"/>
      <dgm:spPr/>
      <dgm:t>
        <a:bodyPr/>
        <a:lstStyle/>
        <a:p>
          <a:r>
            <a:rPr lang="fr-FR" sz="1800" dirty="0"/>
            <a:t>Permettent aux autres de comprendre les données</a:t>
          </a:r>
          <a:endParaRPr lang="en-US" sz="1800" dirty="0"/>
        </a:p>
      </dgm:t>
    </dgm:pt>
    <dgm:pt modelId="{9E99E41C-EF49-4900-8D01-EF5312EBAC86}" type="parTrans" cxnId="{B0A0DF9D-8E3B-4AC2-A73E-FD3256E25A7B}">
      <dgm:prSet/>
      <dgm:spPr/>
      <dgm:t>
        <a:bodyPr/>
        <a:lstStyle/>
        <a:p>
          <a:endParaRPr lang="en-US"/>
        </a:p>
      </dgm:t>
    </dgm:pt>
    <dgm:pt modelId="{C0E6E6C4-89E0-4B9C-AF62-027B1D680AB1}" type="sibTrans" cxnId="{B0A0DF9D-8E3B-4AC2-A73E-FD3256E25A7B}">
      <dgm:prSet/>
      <dgm:spPr/>
      <dgm:t>
        <a:bodyPr/>
        <a:lstStyle/>
        <a:p>
          <a:endParaRPr lang="en-US"/>
        </a:p>
      </dgm:t>
    </dgm:pt>
    <dgm:pt modelId="{35B61902-C239-47AF-8518-063F4261E0CA}">
      <dgm:prSet custT="1"/>
      <dgm:spPr/>
      <dgm:t>
        <a:bodyPr/>
        <a:lstStyle/>
        <a:p>
          <a:r>
            <a:rPr lang="fr-FR" sz="1800" dirty="0"/>
            <a:t>Permettent de découvrir, de citer et d'utiliser les données.</a:t>
          </a:r>
          <a:endParaRPr lang="en-US" sz="1800" dirty="0"/>
        </a:p>
      </dgm:t>
    </dgm:pt>
    <dgm:pt modelId="{6BF25F4D-EBBB-406D-AC25-0C7D82E31E7D}" type="parTrans" cxnId="{780DEA86-00DE-412A-A851-279E5459E588}">
      <dgm:prSet/>
      <dgm:spPr/>
      <dgm:t>
        <a:bodyPr/>
        <a:lstStyle/>
        <a:p>
          <a:endParaRPr lang="en-US"/>
        </a:p>
      </dgm:t>
    </dgm:pt>
    <dgm:pt modelId="{751A22BB-DE35-46A9-A43C-ECE5EE0EB9B8}" type="sibTrans" cxnId="{780DEA86-00DE-412A-A851-279E5459E588}">
      <dgm:prSet/>
      <dgm:spPr/>
      <dgm:t>
        <a:bodyPr/>
        <a:lstStyle/>
        <a:p>
          <a:endParaRPr lang="en-US"/>
        </a:p>
      </dgm:t>
    </dgm:pt>
    <dgm:pt modelId="{634DA2A5-A437-4FC9-8732-9EF061AF3D29}">
      <dgm:prSet custT="1"/>
      <dgm:spPr/>
      <dgm:t>
        <a:bodyPr/>
        <a:lstStyle/>
        <a:p>
          <a:r>
            <a:rPr lang="fr-FR" sz="1800" dirty="0"/>
            <a:t>Exemples : chercheur principal, titre, sources de données, variables, etc.</a:t>
          </a:r>
          <a:endParaRPr lang="en-US" sz="1800" dirty="0"/>
        </a:p>
      </dgm:t>
    </dgm:pt>
    <dgm:pt modelId="{E02C69DB-279B-4F86-A3D0-64ED83C534FF}" type="parTrans" cxnId="{444FD7A9-A8F3-4A7E-815B-ACBAEC444F03}">
      <dgm:prSet/>
      <dgm:spPr/>
      <dgm:t>
        <a:bodyPr/>
        <a:lstStyle/>
        <a:p>
          <a:endParaRPr lang="en-US"/>
        </a:p>
      </dgm:t>
    </dgm:pt>
    <dgm:pt modelId="{3D5B61C0-23A5-4333-8E23-F0BF9EF5449F}" type="sibTrans" cxnId="{444FD7A9-A8F3-4A7E-815B-ACBAEC444F03}">
      <dgm:prSet/>
      <dgm:spPr/>
      <dgm:t>
        <a:bodyPr/>
        <a:lstStyle/>
        <a:p>
          <a:endParaRPr lang="en-US"/>
        </a:p>
      </dgm:t>
    </dgm:pt>
    <dgm:pt modelId="{DE06BC1D-4AF8-4BED-9852-46D8358A9A1C}">
      <dgm:prSet custT="1"/>
      <dgm:spPr/>
      <dgm:t>
        <a:bodyPr/>
        <a:lstStyle/>
        <a:p>
          <a:r>
            <a:rPr lang="en-US" sz="1800" dirty="0"/>
            <a:t>Fichier README</a:t>
          </a:r>
        </a:p>
      </dgm:t>
    </dgm:pt>
    <dgm:pt modelId="{7B4A556C-1142-459C-A51C-D149AED49882}" type="parTrans" cxnId="{0F2D10F2-EAD9-4F63-8513-65F29BA4212E}">
      <dgm:prSet/>
      <dgm:spPr/>
      <dgm:t>
        <a:bodyPr/>
        <a:lstStyle/>
        <a:p>
          <a:endParaRPr lang="en-US"/>
        </a:p>
      </dgm:t>
    </dgm:pt>
    <dgm:pt modelId="{79132FDC-198E-4C62-B20A-D8F762BE9246}" type="sibTrans" cxnId="{0F2D10F2-EAD9-4F63-8513-65F29BA4212E}">
      <dgm:prSet/>
      <dgm:spPr/>
      <dgm:t>
        <a:bodyPr/>
        <a:lstStyle/>
        <a:p>
          <a:endParaRPr lang="en-US"/>
        </a:p>
      </dgm:t>
    </dgm:pt>
    <dgm:pt modelId="{89ADC460-BE3A-4959-9B47-6FCDD4149D4D}">
      <dgm:prSet custT="1"/>
      <dgm:spPr/>
      <dgm:t>
        <a:bodyPr/>
        <a:lstStyle/>
        <a:p>
          <a:r>
            <a:rPr lang="fr-FR" sz="1800" dirty="0"/>
            <a:t>Accord de licence/d'utilisation des données</a:t>
          </a:r>
          <a:endParaRPr lang="en-US" sz="1800" dirty="0"/>
        </a:p>
      </dgm:t>
    </dgm:pt>
    <dgm:pt modelId="{3A7DBFDD-E04C-420D-988E-DB337FEB6384}" type="parTrans" cxnId="{5247D7E6-E9DD-40ED-BEC5-0D4D78BF64C8}">
      <dgm:prSet/>
      <dgm:spPr/>
      <dgm:t>
        <a:bodyPr/>
        <a:lstStyle/>
        <a:p>
          <a:endParaRPr lang="en-US"/>
        </a:p>
      </dgm:t>
    </dgm:pt>
    <dgm:pt modelId="{D2D9F02A-CF5E-4BB6-AAEC-880F83CDF02B}" type="sibTrans" cxnId="{5247D7E6-E9DD-40ED-BEC5-0D4D78BF64C8}">
      <dgm:prSet/>
      <dgm:spPr/>
      <dgm:t>
        <a:bodyPr/>
        <a:lstStyle/>
        <a:p>
          <a:endParaRPr lang="en-US"/>
        </a:p>
      </dgm:t>
    </dgm:pt>
    <dgm:pt modelId="{4EF3FC76-A154-449F-8D08-F0AC4F2FB09A}" type="pres">
      <dgm:prSet presAssocID="{14505175-8335-479B-B6B7-29C3A767F41A}" presName="Name0" presStyleCnt="0">
        <dgm:presLayoutVars>
          <dgm:dir/>
          <dgm:animLvl val="lvl"/>
          <dgm:resizeHandles val="exact"/>
        </dgm:presLayoutVars>
      </dgm:prSet>
      <dgm:spPr/>
    </dgm:pt>
    <dgm:pt modelId="{1AF10E52-5915-48C8-A1BF-2FD16C04E870}" type="pres">
      <dgm:prSet presAssocID="{08EC3F9E-AECE-47D2-812B-199127286566}" presName="linNode" presStyleCnt="0"/>
      <dgm:spPr/>
    </dgm:pt>
    <dgm:pt modelId="{D580FF03-CF15-46C5-A1AE-DCF9E9EA1258}" type="pres">
      <dgm:prSet presAssocID="{08EC3F9E-AECE-47D2-812B-199127286566}" presName="parentText" presStyleLbl="alignNode1" presStyleIdx="0" presStyleCnt="3">
        <dgm:presLayoutVars>
          <dgm:chMax val="1"/>
          <dgm:bulletEnabled/>
        </dgm:presLayoutVars>
      </dgm:prSet>
      <dgm:spPr/>
    </dgm:pt>
    <dgm:pt modelId="{1CBDAAC3-9F27-4416-9D05-205664B5082F}" type="pres">
      <dgm:prSet presAssocID="{08EC3F9E-AECE-47D2-812B-199127286566}" presName="descendantText" presStyleLbl="alignAccFollowNode1" presStyleIdx="0" presStyleCnt="3">
        <dgm:presLayoutVars>
          <dgm:bulletEnabled/>
        </dgm:presLayoutVars>
      </dgm:prSet>
      <dgm:spPr/>
    </dgm:pt>
    <dgm:pt modelId="{98D4DEF8-CC68-4BCC-8795-145D801295FC}" type="pres">
      <dgm:prSet presAssocID="{CAB49BC3-FDB2-4C3F-95F7-CD8A0EC4877C}" presName="sp" presStyleCnt="0"/>
      <dgm:spPr/>
    </dgm:pt>
    <dgm:pt modelId="{E8C28127-E4B7-4168-8C13-B3280706E754}" type="pres">
      <dgm:prSet presAssocID="{BD3C76E0-7B9B-4A02-82E4-B75CF4E1D45E}" presName="linNode" presStyleCnt="0"/>
      <dgm:spPr/>
    </dgm:pt>
    <dgm:pt modelId="{D73701D0-7FC7-4E67-8D92-3340DF210FD9}" type="pres">
      <dgm:prSet presAssocID="{BD3C76E0-7B9B-4A02-82E4-B75CF4E1D45E}" presName="parentText" presStyleLbl="alignNode1" presStyleIdx="1" presStyleCnt="3">
        <dgm:presLayoutVars>
          <dgm:chMax val="1"/>
          <dgm:bulletEnabled/>
        </dgm:presLayoutVars>
      </dgm:prSet>
      <dgm:spPr/>
    </dgm:pt>
    <dgm:pt modelId="{A1DD4FC7-254E-428E-AFE9-DD17606D075F}" type="pres">
      <dgm:prSet presAssocID="{BD3C76E0-7B9B-4A02-82E4-B75CF4E1D45E}" presName="descendantText" presStyleLbl="alignAccFollowNode1" presStyleIdx="1" presStyleCnt="3">
        <dgm:presLayoutVars>
          <dgm:bulletEnabled/>
        </dgm:presLayoutVars>
      </dgm:prSet>
      <dgm:spPr/>
    </dgm:pt>
    <dgm:pt modelId="{56CBA580-3CEF-450D-B25B-BC97E85E08C5}" type="pres">
      <dgm:prSet presAssocID="{6CD6E2CA-E9F8-4E77-A68B-4DF1E211B7BD}" presName="sp" presStyleCnt="0"/>
      <dgm:spPr/>
    </dgm:pt>
    <dgm:pt modelId="{63999EF1-B7A9-4B3F-AF2E-26B58BB59814}" type="pres">
      <dgm:prSet presAssocID="{BD9093BA-4CFC-4A11-BA8A-ACA50858059C}" presName="linNode" presStyleCnt="0"/>
      <dgm:spPr/>
    </dgm:pt>
    <dgm:pt modelId="{E90FF911-C36E-456F-990A-F9E04B21E95B}" type="pres">
      <dgm:prSet presAssocID="{BD9093BA-4CFC-4A11-BA8A-ACA50858059C}" presName="parentText" presStyleLbl="alignNode1" presStyleIdx="2" presStyleCnt="3">
        <dgm:presLayoutVars>
          <dgm:chMax val="1"/>
          <dgm:bulletEnabled/>
        </dgm:presLayoutVars>
      </dgm:prSet>
      <dgm:spPr/>
    </dgm:pt>
    <dgm:pt modelId="{A12984FD-B291-4069-BD1E-86A8C47F33D3}" type="pres">
      <dgm:prSet presAssocID="{BD9093BA-4CFC-4A11-BA8A-ACA50858059C}" presName="descendantText" presStyleLbl="alignAccFollowNode1" presStyleIdx="2" presStyleCnt="3">
        <dgm:presLayoutVars>
          <dgm:bulletEnabled/>
        </dgm:presLayoutVars>
      </dgm:prSet>
      <dgm:spPr/>
    </dgm:pt>
  </dgm:ptLst>
  <dgm:cxnLst>
    <dgm:cxn modelId="{A6F8FB07-1635-4814-A8EC-8609F53F22FA}" srcId="{08EC3F9E-AECE-47D2-812B-199127286566}" destId="{FC7ADA1E-D744-4949-B94C-F1283FF1167B}" srcOrd="0" destOrd="0" parTransId="{29D2762D-BC3E-4928-B78C-DB23C45F3396}" sibTransId="{974110E2-3DE2-4309-8D6A-BA4B037C6F6F}"/>
    <dgm:cxn modelId="{B78B842A-0A19-4C7D-B2A4-A31E3871E749}" srcId="{BD3C76E0-7B9B-4A02-82E4-B75CF4E1D45E}" destId="{D72C6C64-C97D-456A-90E2-E695E66E8F17}" srcOrd="1" destOrd="0" parTransId="{0B2F00E4-D3EB-4517-9DFD-712C219ABE84}" sibTransId="{7C895032-FA33-4350-A865-C940CA213EF2}"/>
    <dgm:cxn modelId="{73CF5231-0A71-4CDA-8FAC-8B9117D9CE49}" srcId="{14505175-8335-479B-B6B7-29C3A767F41A}" destId="{BD9093BA-4CFC-4A11-BA8A-ACA50858059C}" srcOrd="2" destOrd="0" parTransId="{1F01CB34-1698-431F-B31E-E0C2C423B6FF}" sibTransId="{283F3698-1E9E-4083-87A4-25D04DD64905}"/>
    <dgm:cxn modelId="{9802945B-BF38-42B4-B18D-53B6B47A26AB}" type="presOf" srcId="{35B61902-C239-47AF-8518-063F4261E0CA}" destId="{1CBDAAC3-9F27-4416-9D05-205664B5082F}" srcOrd="0" destOrd="2" presId="urn:microsoft.com/office/officeart/2016/7/layout/VerticalSolidActionList"/>
    <dgm:cxn modelId="{7B22F54B-3DF5-4FAE-88E5-04D94BB971CC}" type="presOf" srcId="{DE06BC1D-4AF8-4BED-9852-46D8358A9A1C}" destId="{A12984FD-B291-4069-BD1E-86A8C47F33D3}" srcOrd="0" destOrd="1" presId="urn:microsoft.com/office/officeart/2016/7/layout/VerticalSolidActionList"/>
    <dgm:cxn modelId="{9FC8D575-0F6D-4955-A5E1-63B9B5777310}" srcId="{BD3C76E0-7B9B-4A02-82E4-B75CF4E1D45E}" destId="{BAC91C5F-A254-4C26-AEA3-FB387436EE45}" srcOrd="0" destOrd="0" parTransId="{C6E0262C-78BB-41FF-B41E-25F46BED49BB}" sibTransId="{0F2417B3-EDC7-4CCB-8EDF-54D17DEE9FC8}"/>
    <dgm:cxn modelId="{A6156256-8FA8-4838-96E2-D93A410EBCF7}" type="presOf" srcId="{BD9093BA-4CFC-4A11-BA8A-ACA50858059C}" destId="{E90FF911-C36E-456F-990A-F9E04B21E95B}" srcOrd="0" destOrd="0" presId="urn:microsoft.com/office/officeart/2016/7/layout/VerticalSolidActionList"/>
    <dgm:cxn modelId="{80368479-77A6-4AB8-850B-EDE581CD392C}" srcId="{BD9093BA-4CFC-4A11-BA8A-ACA50858059C}" destId="{68CD6F5B-821D-4025-959E-2490828EBCB6}" srcOrd="0" destOrd="0" parTransId="{D60F22B3-67C8-42A5-AE50-E523AE3D41F6}" sibTransId="{90BAC848-D601-4AAD-81E7-4BBB92518134}"/>
    <dgm:cxn modelId="{EAF1F481-2BAF-4CC2-85A5-63154272841B}" type="presOf" srcId="{BAC91C5F-A254-4C26-AEA3-FB387436EE45}" destId="{A1DD4FC7-254E-428E-AFE9-DD17606D075F}" srcOrd="0" destOrd="0" presId="urn:microsoft.com/office/officeart/2016/7/layout/VerticalSolidActionList"/>
    <dgm:cxn modelId="{780DEA86-00DE-412A-A851-279E5459E588}" srcId="{08EC3F9E-AECE-47D2-812B-199127286566}" destId="{35B61902-C239-47AF-8518-063F4261E0CA}" srcOrd="2" destOrd="0" parTransId="{6BF25F4D-EBBB-406D-AC25-0C7D82E31E7D}" sibTransId="{751A22BB-DE35-46A9-A43C-ECE5EE0EB9B8}"/>
    <dgm:cxn modelId="{F481FB8E-4248-4FF9-95E7-92AA2242CA74}" type="presOf" srcId="{FC7ADA1E-D744-4949-B94C-F1283FF1167B}" destId="{1CBDAAC3-9F27-4416-9D05-205664B5082F}" srcOrd="0" destOrd="0" presId="urn:microsoft.com/office/officeart/2016/7/layout/VerticalSolidActionList"/>
    <dgm:cxn modelId="{B0A0DF9D-8E3B-4AC2-A73E-FD3256E25A7B}" srcId="{08EC3F9E-AECE-47D2-812B-199127286566}" destId="{68A13CE7-1804-4D4D-84B0-ACF306E8AEC0}" srcOrd="1" destOrd="0" parTransId="{9E99E41C-EF49-4900-8D01-EF5312EBAC86}" sibTransId="{C0E6E6C4-89E0-4B9C-AF62-027B1D680AB1}"/>
    <dgm:cxn modelId="{188FE99E-67AB-4898-993E-BE7E02D5D036}" type="presOf" srcId="{68CD6F5B-821D-4025-959E-2490828EBCB6}" destId="{A12984FD-B291-4069-BD1E-86A8C47F33D3}" srcOrd="0" destOrd="0" presId="urn:microsoft.com/office/officeart/2016/7/layout/VerticalSolidActionList"/>
    <dgm:cxn modelId="{3E3132A7-8C57-438E-A911-8C8CE6739C3D}" srcId="{14505175-8335-479B-B6B7-29C3A767F41A}" destId="{08EC3F9E-AECE-47D2-812B-199127286566}" srcOrd="0" destOrd="0" parTransId="{3BD07304-D174-4F8D-A0A6-1F6E224EB027}" sibTransId="{CAB49BC3-FDB2-4C3F-95F7-CD8A0EC4877C}"/>
    <dgm:cxn modelId="{444FD7A9-A8F3-4A7E-815B-ACBAEC444F03}" srcId="{08EC3F9E-AECE-47D2-812B-199127286566}" destId="{634DA2A5-A437-4FC9-8732-9EF061AF3D29}" srcOrd="3" destOrd="0" parTransId="{E02C69DB-279B-4F86-A3D0-64ED83C534FF}" sibTransId="{3D5B61C0-23A5-4333-8E23-F0BF9EF5449F}"/>
    <dgm:cxn modelId="{70E3ECAC-F0EF-43B3-B51A-20AFD25CA47C}" type="presOf" srcId="{08EC3F9E-AECE-47D2-812B-199127286566}" destId="{D580FF03-CF15-46C5-A1AE-DCF9E9EA1258}" srcOrd="0" destOrd="0" presId="urn:microsoft.com/office/officeart/2016/7/layout/VerticalSolidActionList"/>
    <dgm:cxn modelId="{045DEFB0-6350-4DA0-9309-E4614C7A0241}" type="presOf" srcId="{634DA2A5-A437-4FC9-8732-9EF061AF3D29}" destId="{1CBDAAC3-9F27-4416-9D05-205664B5082F}" srcOrd="0" destOrd="3" presId="urn:microsoft.com/office/officeart/2016/7/layout/VerticalSolidActionList"/>
    <dgm:cxn modelId="{36BFABB2-62EB-4F06-81A9-43C12454EFB2}" type="presOf" srcId="{68A13CE7-1804-4D4D-84B0-ACF306E8AEC0}" destId="{1CBDAAC3-9F27-4416-9D05-205664B5082F}" srcOrd="0" destOrd="1" presId="urn:microsoft.com/office/officeart/2016/7/layout/VerticalSolidActionList"/>
    <dgm:cxn modelId="{227973C2-EA0C-4D48-8350-7642F476E858}" type="presOf" srcId="{D72C6C64-C97D-456A-90E2-E695E66E8F17}" destId="{A1DD4FC7-254E-428E-AFE9-DD17606D075F}" srcOrd="0" destOrd="1" presId="urn:microsoft.com/office/officeart/2016/7/layout/VerticalSolidActionList"/>
    <dgm:cxn modelId="{ECBBE4C2-F914-4EB9-8E27-2F7D1BB5F3A3}" type="presOf" srcId="{89ADC460-BE3A-4959-9B47-6FCDD4149D4D}" destId="{A12984FD-B291-4069-BD1E-86A8C47F33D3}" srcOrd="0" destOrd="2" presId="urn:microsoft.com/office/officeart/2016/7/layout/VerticalSolidActionList"/>
    <dgm:cxn modelId="{4053A8D0-248D-4EAD-BD11-25233DD55216}" srcId="{14505175-8335-479B-B6B7-29C3A767F41A}" destId="{BD3C76E0-7B9B-4A02-82E4-B75CF4E1D45E}" srcOrd="1" destOrd="0" parTransId="{5B862A1F-02B2-4EED-9734-DBFA6A8903C1}" sibTransId="{6CD6E2CA-E9F8-4E77-A68B-4DF1E211B7BD}"/>
    <dgm:cxn modelId="{7CB2C2D4-BD4C-4ED2-9D1A-6220722ABBC4}" type="presOf" srcId="{14505175-8335-479B-B6B7-29C3A767F41A}" destId="{4EF3FC76-A154-449F-8D08-F0AC4F2FB09A}" srcOrd="0" destOrd="0" presId="urn:microsoft.com/office/officeart/2016/7/layout/VerticalSolidActionList"/>
    <dgm:cxn modelId="{5247D7E6-E9DD-40ED-BEC5-0D4D78BF64C8}" srcId="{BD9093BA-4CFC-4A11-BA8A-ACA50858059C}" destId="{89ADC460-BE3A-4959-9B47-6FCDD4149D4D}" srcOrd="2" destOrd="0" parTransId="{3A7DBFDD-E04C-420D-988E-DB337FEB6384}" sibTransId="{D2D9F02A-CF5E-4BB6-AAEC-880F83CDF02B}"/>
    <dgm:cxn modelId="{0F2D10F2-EAD9-4F63-8513-65F29BA4212E}" srcId="{BD9093BA-4CFC-4A11-BA8A-ACA50858059C}" destId="{DE06BC1D-4AF8-4BED-9852-46D8358A9A1C}" srcOrd="1" destOrd="0" parTransId="{7B4A556C-1142-459C-A51C-D149AED49882}" sibTransId="{79132FDC-198E-4C62-B20A-D8F762BE9246}"/>
    <dgm:cxn modelId="{24F22CF5-9BCA-44F1-BC38-6697E0C25A28}" type="presOf" srcId="{BD3C76E0-7B9B-4A02-82E4-B75CF4E1D45E}" destId="{D73701D0-7FC7-4E67-8D92-3340DF210FD9}" srcOrd="0" destOrd="0" presId="urn:microsoft.com/office/officeart/2016/7/layout/VerticalSolidActionList"/>
    <dgm:cxn modelId="{B9876853-B720-4697-80F3-1BCA1C25D690}" type="presParOf" srcId="{4EF3FC76-A154-449F-8D08-F0AC4F2FB09A}" destId="{1AF10E52-5915-48C8-A1BF-2FD16C04E870}" srcOrd="0" destOrd="0" presId="urn:microsoft.com/office/officeart/2016/7/layout/VerticalSolidActionList"/>
    <dgm:cxn modelId="{64EFE20B-7037-4CCF-9818-146E128AE252}" type="presParOf" srcId="{1AF10E52-5915-48C8-A1BF-2FD16C04E870}" destId="{D580FF03-CF15-46C5-A1AE-DCF9E9EA1258}" srcOrd="0" destOrd="0" presId="urn:microsoft.com/office/officeart/2016/7/layout/VerticalSolidActionList"/>
    <dgm:cxn modelId="{F6DE2B2F-8955-47B7-9D57-343873425E03}" type="presParOf" srcId="{1AF10E52-5915-48C8-A1BF-2FD16C04E870}" destId="{1CBDAAC3-9F27-4416-9D05-205664B5082F}" srcOrd="1" destOrd="0" presId="urn:microsoft.com/office/officeart/2016/7/layout/VerticalSolidActionList"/>
    <dgm:cxn modelId="{CC7C8D5E-A283-4B72-A837-5FC9964218A4}" type="presParOf" srcId="{4EF3FC76-A154-449F-8D08-F0AC4F2FB09A}" destId="{98D4DEF8-CC68-4BCC-8795-145D801295FC}" srcOrd="1" destOrd="0" presId="urn:microsoft.com/office/officeart/2016/7/layout/VerticalSolidActionList"/>
    <dgm:cxn modelId="{2D9AD10A-3D3E-4254-8AD2-A15D13DF9B40}" type="presParOf" srcId="{4EF3FC76-A154-449F-8D08-F0AC4F2FB09A}" destId="{E8C28127-E4B7-4168-8C13-B3280706E754}" srcOrd="2" destOrd="0" presId="urn:microsoft.com/office/officeart/2016/7/layout/VerticalSolidActionList"/>
    <dgm:cxn modelId="{0E8C5F58-2FF8-4E78-8422-014C28F20020}" type="presParOf" srcId="{E8C28127-E4B7-4168-8C13-B3280706E754}" destId="{D73701D0-7FC7-4E67-8D92-3340DF210FD9}" srcOrd="0" destOrd="0" presId="urn:microsoft.com/office/officeart/2016/7/layout/VerticalSolidActionList"/>
    <dgm:cxn modelId="{DC9F8349-0F0B-4700-A3AD-FB845F2C84EB}" type="presParOf" srcId="{E8C28127-E4B7-4168-8C13-B3280706E754}" destId="{A1DD4FC7-254E-428E-AFE9-DD17606D075F}" srcOrd="1" destOrd="0" presId="urn:microsoft.com/office/officeart/2016/7/layout/VerticalSolidActionList"/>
    <dgm:cxn modelId="{62FC447B-F262-40E8-9936-1A55BEC6F23A}" type="presParOf" srcId="{4EF3FC76-A154-449F-8D08-F0AC4F2FB09A}" destId="{56CBA580-3CEF-450D-B25B-BC97E85E08C5}" srcOrd="3" destOrd="0" presId="urn:microsoft.com/office/officeart/2016/7/layout/VerticalSolidActionList"/>
    <dgm:cxn modelId="{4E442E4C-70E5-449A-8639-F36271B33A62}" type="presParOf" srcId="{4EF3FC76-A154-449F-8D08-F0AC4F2FB09A}" destId="{63999EF1-B7A9-4B3F-AF2E-26B58BB59814}" srcOrd="4" destOrd="0" presId="urn:microsoft.com/office/officeart/2016/7/layout/VerticalSolidActionList"/>
    <dgm:cxn modelId="{E029D42E-7302-45C2-9DFC-F9B8C74F3704}" type="presParOf" srcId="{63999EF1-B7A9-4B3F-AF2E-26B58BB59814}" destId="{E90FF911-C36E-456F-990A-F9E04B21E95B}" srcOrd="0" destOrd="0" presId="urn:microsoft.com/office/officeart/2016/7/layout/VerticalSolidActionList"/>
    <dgm:cxn modelId="{B86239CE-DE57-4777-B041-1FEE1F43D2E4}" type="presParOf" srcId="{63999EF1-B7A9-4B3F-AF2E-26B58BB59814}" destId="{A12984FD-B291-4069-BD1E-86A8C47F33D3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BDAAC3-9F27-4416-9D05-205664B5082F}">
      <dsp:nvSpPr>
        <dsp:cNvPr id="0" name=""/>
        <dsp:cNvSpPr/>
      </dsp:nvSpPr>
      <dsp:spPr>
        <a:xfrm>
          <a:off x="2206605" y="1309"/>
          <a:ext cx="8826423" cy="134186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257" tIns="340833" rIns="171257" bIns="34083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Des données sur les données</a:t>
          </a:r>
          <a:endParaRPr lang="en-US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Permettent aux autres de comprendre les données</a:t>
          </a:r>
          <a:endParaRPr lang="en-US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Permettent de découvrir, de citer et d'utiliser les données.</a:t>
          </a:r>
          <a:endParaRPr lang="en-US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Exemples : chercheur principal, titre, sources de données, variables, etc.</a:t>
          </a:r>
          <a:endParaRPr lang="en-US" sz="1800" kern="1200" dirty="0"/>
        </a:p>
      </dsp:txBody>
      <dsp:txXfrm>
        <a:off x="2206605" y="1309"/>
        <a:ext cx="8826423" cy="1341862"/>
      </dsp:txXfrm>
    </dsp:sp>
    <dsp:sp modelId="{D580FF03-CF15-46C5-A1AE-DCF9E9EA1258}">
      <dsp:nvSpPr>
        <dsp:cNvPr id="0" name=""/>
        <dsp:cNvSpPr/>
      </dsp:nvSpPr>
      <dsp:spPr>
        <a:xfrm>
          <a:off x="0" y="1309"/>
          <a:ext cx="2206605" cy="134186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766" tIns="132546" rIns="116766" bIns="13254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Qu'est-ce</a:t>
          </a:r>
          <a:r>
            <a:rPr lang="en-US" sz="1800" kern="1200" dirty="0"/>
            <a:t> que les </a:t>
          </a:r>
          <a:r>
            <a:rPr lang="en-US" sz="1800" kern="1200" dirty="0" err="1"/>
            <a:t>métadonnées</a:t>
          </a:r>
          <a:r>
            <a:rPr lang="en-US" sz="1800" kern="1200" dirty="0"/>
            <a:t> ?</a:t>
          </a:r>
        </a:p>
      </dsp:txBody>
      <dsp:txXfrm>
        <a:off x="0" y="1309"/>
        <a:ext cx="2206605" cy="1341862"/>
      </dsp:txXfrm>
    </dsp:sp>
    <dsp:sp modelId="{A1DD4FC7-254E-428E-AFE9-DD17606D075F}">
      <dsp:nvSpPr>
        <dsp:cNvPr id="0" name=""/>
        <dsp:cNvSpPr/>
      </dsp:nvSpPr>
      <dsp:spPr>
        <a:xfrm>
          <a:off x="2206605" y="1423683"/>
          <a:ext cx="8826423" cy="1341862"/>
        </a:xfrm>
        <a:prstGeom prst="rect">
          <a:avLst/>
        </a:prstGeom>
        <a:solidFill>
          <a:schemeClr val="accent2">
            <a:tint val="40000"/>
            <a:alpha val="90000"/>
            <a:hueOff val="611972"/>
            <a:satOff val="14352"/>
            <a:lumOff val="379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611972"/>
              <a:satOff val="14352"/>
              <a:lumOff val="37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257" tIns="340833" rIns="171257" bIns="34083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hlinkClick xmlns:r="http://schemas.openxmlformats.org/officeDocument/2006/relationships" r:id="rId1"/>
            </a:rPr>
            <a:t>Dublin Core (sources </a:t>
          </a:r>
          <a:r>
            <a:rPr lang="en-US" sz="1800" kern="1200" dirty="0" err="1">
              <a:hlinkClick xmlns:r="http://schemas.openxmlformats.org/officeDocument/2006/relationships" r:id="rId1"/>
            </a:rPr>
            <a:t>générales</a:t>
          </a:r>
          <a:r>
            <a:rPr lang="en-US" sz="1800" kern="1200" dirty="0">
              <a:hlinkClick xmlns:r="http://schemas.openxmlformats.org/officeDocument/2006/relationships" r:id="rId1"/>
            </a:rPr>
            <a:t>)</a:t>
          </a:r>
          <a:endParaRPr lang="en-US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hlinkClick xmlns:r="http://schemas.openxmlformats.org/officeDocument/2006/relationships" r:id="rId2"/>
            </a:rPr>
            <a:t>DDI (sciences </a:t>
          </a:r>
          <a:r>
            <a:rPr lang="en-US" sz="1800" kern="1200" dirty="0" err="1">
              <a:hlinkClick xmlns:r="http://schemas.openxmlformats.org/officeDocument/2006/relationships" r:id="rId2"/>
            </a:rPr>
            <a:t>sociales</a:t>
          </a:r>
          <a:r>
            <a:rPr lang="en-US" sz="1800" kern="1200" dirty="0">
              <a:hlinkClick xmlns:r="http://schemas.openxmlformats.org/officeDocument/2006/relationships" r:id="rId2"/>
            </a:rPr>
            <a:t>)</a:t>
          </a:r>
          <a:endParaRPr lang="en-US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Trouvez des standards de métadonnées spécifiques à une discipline : </a:t>
          </a:r>
          <a:r>
            <a:rPr lang="en-US" sz="1800" kern="1200" dirty="0">
              <a:latin typeface="Neue Haas Grotesk Text Pro"/>
              <a:ea typeface="+mn-ea"/>
              <a:cs typeface="+mn-cs"/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Digital Curation Centre guide</a:t>
          </a:r>
          <a:endParaRPr lang="en-US" sz="1800" kern="1200" dirty="0">
            <a:latin typeface="Neue Haas Grotesk Text Pro"/>
            <a:ea typeface="+mn-ea"/>
            <a:cs typeface="+mn-cs"/>
          </a:endParaRPr>
        </a:p>
      </dsp:txBody>
      <dsp:txXfrm>
        <a:off x="2206605" y="1423683"/>
        <a:ext cx="8826423" cy="1341862"/>
      </dsp:txXfrm>
    </dsp:sp>
    <dsp:sp modelId="{D73701D0-7FC7-4E67-8D92-3340DF210FD9}">
      <dsp:nvSpPr>
        <dsp:cNvPr id="0" name=""/>
        <dsp:cNvSpPr/>
      </dsp:nvSpPr>
      <dsp:spPr>
        <a:xfrm>
          <a:off x="0" y="1423683"/>
          <a:ext cx="2206605" cy="1341862"/>
        </a:xfrm>
        <a:prstGeom prst="rect">
          <a:avLst/>
        </a:prstGeom>
        <a:solidFill>
          <a:schemeClr val="accent2">
            <a:hueOff val="575652"/>
            <a:satOff val="-3962"/>
            <a:lumOff val="18530"/>
            <a:alphaOff val="0"/>
          </a:schemeClr>
        </a:solidFill>
        <a:ln w="12700" cap="flat" cmpd="sng" algn="ctr">
          <a:solidFill>
            <a:schemeClr val="accent2">
              <a:hueOff val="575652"/>
              <a:satOff val="-3962"/>
              <a:lumOff val="185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766" tIns="132546" rIns="116766" bIns="13254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Quelques</a:t>
          </a:r>
          <a:r>
            <a:rPr lang="en-US" sz="1800" kern="1200" dirty="0"/>
            <a:t> </a:t>
          </a:r>
          <a:r>
            <a:rPr lang="en-US" sz="1800" kern="1200" dirty="0" err="1"/>
            <a:t>schémas</a:t>
          </a:r>
          <a:r>
            <a:rPr lang="en-US" sz="1800" kern="1200" dirty="0"/>
            <a:t> de </a:t>
          </a:r>
          <a:r>
            <a:rPr lang="en-US" sz="1800" kern="1200" dirty="0" err="1"/>
            <a:t>métadonnées</a:t>
          </a:r>
          <a:r>
            <a:rPr lang="en-US" sz="1800" kern="1200" dirty="0"/>
            <a:t> :</a:t>
          </a:r>
        </a:p>
      </dsp:txBody>
      <dsp:txXfrm>
        <a:off x="0" y="1423683"/>
        <a:ext cx="2206605" cy="1341862"/>
      </dsp:txXfrm>
    </dsp:sp>
    <dsp:sp modelId="{A12984FD-B291-4069-BD1E-86A8C47F33D3}">
      <dsp:nvSpPr>
        <dsp:cNvPr id="0" name=""/>
        <dsp:cNvSpPr/>
      </dsp:nvSpPr>
      <dsp:spPr>
        <a:xfrm>
          <a:off x="2206605" y="2846057"/>
          <a:ext cx="8826423" cy="1341862"/>
        </a:xfrm>
        <a:prstGeom prst="rect">
          <a:avLst/>
        </a:prstGeom>
        <a:solidFill>
          <a:schemeClr val="accent2">
            <a:tint val="40000"/>
            <a:alpha val="90000"/>
            <a:hueOff val="1223945"/>
            <a:satOff val="28703"/>
            <a:lumOff val="759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223945"/>
              <a:satOff val="28703"/>
              <a:lumOff val="75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257" tIns="340833" rIns="171257" bIns="34083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Livre de codes</a:t>
          </a:r>
          <a:endParaRPr lang="en-US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Fichier README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Accord de licence/d'utilisation des données</a:t>
          </a:r>
          <a:endParaRPr lang="en-US" sz="1800" kern="1200" dirty="0"/>
        </a:p>
      </dsp:txBody>
      <dsp:txXfrm>
        <a:off x="2206605" y="2846057"/>
        <a:ext cx="8826423" cy="1341862"/>
      </dsp:txXfrm>
    </dsp:sp>
    <dsp:sp modelId="{E90FF911-C36E-456F-990A-F9E04B21E95B}">
      <dsp:nvSpPr>
        <dsp:cNvPr id="0" name=""/>
        <dsp:cNvSpPr/>
      </dsp:nvSpPr>
      <dsp:spPr>
        <a:xfrm>
          <a:off x="0" y="2846057"/>
          <a:ext cx="2206605" cy="1341862"/>
        </a:xfrm>
        <a:prstGeom prst="rect">
          <a:avLst/>
        </a:prstGeom>
        <a:solidFill>
          <a:schemeClr val="accent2">
            <a:hueOff val="1151303"/>
            <a:satOff val="-7924"/>
            <a:lumOff val="37059"/>
            <a:alphaOff val="0"/>
          </a:schemeClr>
        </a:solidFill>
        <a:ln w="12700" cap="flat" cmpd="sng" algn="ctr">
          <a:solidFill>
            <a:schemeClr val="accent2">
              <a:hueOff val="1151303"/>
              <a:satOff val="-7924"/>
              <a:lumOff val="3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766" tIns="132546" rIns="116766" bIns="13254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Qu'est-ce</a:t>
          </a:r>
          <a:r>
            <a:rPr lang="en-US" sz="1800" kern="1200" dirty="0"/>
            <a:t> que la documentation ?</a:t>
          </a:r>
        </a:p>
      </dsp:txBody>
      <dsp:txXfrm>
        <a:off x="0" y="2846057"/>
        <a:ext cx="2206605" cy="13418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B84CC5-C517-41BD-8843-92A2A935AE9D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43794-EF69-47D7-BAC5-0EB9589B5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69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Alisa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43794-EF69-47D7-BAC5-0EB9589B5E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360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Sandy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E4FE-0A7C-4C6C-9827-DD29879ED1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58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Sandy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43794-EF69-47D7-BAC5-0EB9589B5E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61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Sandy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43794-EF69-47D7-BAC5-0EB9589B5E7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571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NuRee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43794-EF69-47D7-BAC5-0EB9589B5E7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8165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Alisa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43794-EF69-47D7-BAC5-0EB9589B5E7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94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Alisa</a:t>
            </a:r>
            <a:endParaRPr lang="en-US" i="1">
              <a:cs typeface="Calibri"/>
            </a:endParaRPr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18</a:t>
            </a:fld>
            <a:endParaRPr lang="en-US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26603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NuRee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43794-EF69-47D7-BAC5-0EB9589B5E7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66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NuRee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43794-EF69-47D7-BAC5-0EB9589B5E7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246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NuRee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43794-EF69-47D7-BAC5-0EB9589B5E7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690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NuRee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43794-EF69-47D7-BAC5-0EB9589B5E7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000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43794-EF69-47D7-BAC5-0EB9589B5E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454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Sandy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43794-EF69-47D7-BAC5-0EB9589B5E7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81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NuRee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43794-EF69-47D7-BAC5-0EB9589B5E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60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NuRee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43794-EF69-47D7-BAC5-0EB9589B5E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000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Alisa: https://www.projecttier.org/tier-protocol/protocol-4-0/root/data/originaldata/metadata/codebooks-input-data-files/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43794-EF69-47D7-BAC5-0EB9589B5E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879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85287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Sandy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E4FE-0A7C-4C6C-9827-DD29879ED1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49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Sandy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43794-EF69-47D7-BAC5-0EB9589B5E7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640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Sandy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43794-EF69-47D7-BAC5-0EB9589B5E7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Monday, August 8,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830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Monday, August 8,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50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Monday, August 8,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5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133" y="0"/>
            <a:ext cx="12192000" cy="1062300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" name="Shape 25"/>
          <p:cNvSpPr/>
          <p:nvPr/>
        </p:nvSpPr>
        <p:spPr>
          <a:xfrm>
            <a:off x="2353800" y="697300"/>
            <a:ext cx="7484400" cy="729300"/>
          </a:xfrm>
          <a:prstGeom prst="rect">
            <a:avLst/>
          </a:prstGeom>
          <a:noFill/>
          <a:ln w="9525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09600" y="1871075"/>
            <a:ext cx="10972800" cy="469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◉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9601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Monday, August 8,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38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Monday, August 8,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40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Monday, August 8,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740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Monday, August 8,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6793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Monday, August 8,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760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Monday, August 8,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3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Monday, August 8,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469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Monday, August 8,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66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Monday, August 8, 2022</a:t>
            </a:fld>
            <a:endParaRPr lang="en-US" cap="al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56947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y.lclark.edu/dataworkshops/ethnography-module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ibrary.lclark.edu/dataworkshops/ethnography-modules" TargetMode="Externa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c.gov/preservation/digital/format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ibrary.lclark.edu/dataworkshops/ethnography-modules" TargetMode="External"/><Relationship Id="rId4" Type="http://schemas.openxmlformats.org/officeDocument/2006/relationships/hyperlink" Target="https://github.com/DataCurationNetwork/data-primer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y.lclark.edu/dataworkshops/ethnography-module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h/3lwnnab54o55hqg/AAB_HChWFuvUTsyxIl4Y9rD7a?dl=0&amp;preview=Sample_README_fileOrg.docx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dropbox.com/sh/3lwnnab54o55hqg/AAB_HChWFuvUTsyxIl4Y9rD7a?dl=0&amp;preview=Sample_README_fileOrg.docx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dropbox.com/sh/3lwnnab54o55hqg/AAB_HChWFuvUTsyxIl4Y9rD7a?dl=0&amp;preview=Sample_README_fileOrg.docx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dmtoolkit.jisc.ac.uk/research-data-lifecycl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dryad.org/stash/best_practices#organiz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jecttier.org/tier-protocol/protocol-4-0/root/data/originaldata/metadata/codebooks-input-data-file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0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nnected lines and dots on a purple and orange gradient background">
            <a:extLst>
              <a:ext uri="{FF2B5EF4-FFF2-40B4-BE49-F238E27FC236}">
                <a16:creationId xmlns:a16="http://schemas.microsoft.com/office/drawing/2014/main" id="{DC5124EB-0A09-4A4E-A373-65BAD2BBF1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6"/>
          <a:stretch/>
        </p:blipFill>
        <p:spPr>
          <a:xfrm>
            <a:off x="20" y="-1"/>
            <a:ext cx="12191980" cy="6857571"/>
          </a:xfrm>
          <a:prstGeom prst="rect">
            <a:avLst/>
          </a:prstGeom>
        </p:spPr>
      </p:pic>
      <p:sp>
        <p:nvSpPr>
          <p:cNvPr id="38" name="Rectangle 32">
            <a:extLst>
              <a:ext uri="{FF2B5EF4-FFF2-40B4-BE49-F238E27FC236}">
                <a16:creationId xmlns:a16="http://schemas.microsoft.com/office/drawing/2014/main" id="{F57DA40C-10B8-4678-8433-AA03ED65E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852792" y="-429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D2F947-FF28-4C40-82CA-D2AEED671C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200647"/>
            <a:ext cx="5322073" cy="3482386"/>
          </a:xfrm>
        </p:spPr>
        <p:txBody>
          <a:bodyPr anchor="t">
            <a:norm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Gestion et organisation des données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0AA28C-2CC7-4615-8984-B8ECCEEAC1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13335" y="4918166"/>
            <a:ext cx="5104737" cy="1136468"/>
          </a:xfrm>
        </p:spPr>
        <p:txBody>
          <a:bodyPr vert="horz" lIns="0" tIns="0" rIns="0" bIns="0" rtlCol="0" anchor="t">
            <a:normAutofit/>
          </a:bodyPr>
          <a:lstStyle/>
          <a:p>
            <a:pPr algn="r">
              <a:lnSpc>
                <a:spcPct val="140000"/>
              </a:lnSpc>
            </a:pPr>
            <a:r>
              <a:rPr lang="en-US" dirty="0">
                <a:solidFill>
                  <a:schemeClr val="bg1"/>
                </a:solidFill>
              </a:rPr>
              <a:t>Alisa Rod</a:t>
            </a:r>
          </a:p>
          <a:p>
            <a:pPr algn="r">
              <a:lnSpc>
                <a:spcPct val="140000"/>
              </a:lnSpc>
            </a:pPr>
            <a:r>
              <a:rPr lang="en-US" dirty="0" err="1">
                <a:solidFill>
                  <a:schemeClr val="bg1"/>
                </a:solidFill>
              </a:rPr>
              <a:t>Août</a:t>
            </a:r>
            <a:r>
              <a:rPr lang="en-US" dirty="0">
                <a:solidFill>
                  <a:schemeClr val="bg1"/>
                </a:solidFill>
              </a:rPr>
              <a:t> 2022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F3D9AA-2746-40BA-A174-3C45EA458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0BF160C-EC5F-45F5-9B8D-197AFA37B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377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38514" y="914401"/>
            <a:ext cx="8872538" cy="5703375"/>
          </a:xfrm>
        </p:spPr>
        <p:txBody>
          <a:bodyPr>
            <a:normAutofit/>
          </a:bodyPr>
          <a:lstStyle/>
          <a:p>
            <a:pPr marL="0" indent="-3175">
              <a:buNone/>
            </a:pPr>
            <a:endParaRPr lang="en-US"/>
          </a:p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4810" y="167795"/>
            <a:ext cx="11419945" cy="853120"/>
          </a:xfrm>
        </p:spPr>
        <p:txBody>
          <a:bodyPr>
            <a:normAutofit fontScale="90000"/>
          </a:bodyPr>
          <a:lstStyle/>
          <a:p>
            <a:r>
              <a:rPr lang="fr-FR" dirty="0"/>
              <a:t>Exemple de conventions d'appellation des fichiers</a:t>
            </a:r>
            <a:endParaRPr lang="en-US" dirty="0"/>
          </a:p>
        </p:txBody>
      </p:sp>
      <p:pic>
        <p:nvPicPr>
          <p:cNvPr id="3" name="Picture 3" descr="A dog looking at the camera&#10;&#10;Description automatically generated">
            <a:extLst>
              <a:ext uri="{FF2B5EF4-FFF2-40B4-BE49-F238E27FC236}">
                <a16:creationId xmlns:a16="http://schemas.microsoft.com/office/drawing/2014/main" id="{B0B0F02A-B643-483C-AE18-9D0203F48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455" y="1322174"/>
            <a:ext cx="3690551" cy="49241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52EF01-7306-47B8-B848-713A0E3AC265}"/>
              </a:ext>
            </a:extLst>
          </p:cNvPr>
          <p:cNvSpPr txBox="1"/>
          <p:nvPr/>
        </p:nvSpPr>
        <p:spPr>
          <a:xfrm>
            <a:off x="6095999" y="2025151"/>
            <a:ext cx="525594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dirty="0">
                <a:latin typeface="Calibri"/>
                <a:ea typeface="+mn-lt"/>
                <a:cs typeface="Calibri"/>
              </a:rPr>
              <a:t>Voici la photo d'un chien, Chopin. </a:t>
            </a:r>
          </a:p>
          <a:p>
            <a:endParaRPr lang="fr-FR" sz="2400" dirty="0">
              <a:latin typeface="Calibri"/>
              <a:ea typeface="+mn-lt"/>
              <a:cs typeface="Calibri"/>
            </a:endParaRPr>
          </a:p>
          <a:p>
            <a:r>
              <a:rPr lang="fr-FR" sz="2400" dirty="0">
                <a:latin typeface="Calibri"/>
                <a:ea typeface="+mn-lt"/>
                <a:cs typeface="Calibri"/>
              </a:rPr>
              <a:t>Quel nom donneriez-vous à ce fichier ?</a:t>
            </a:r>
            <a:endParaRPr 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5834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22C6038F-673B-4614-B948-039A76092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151" y="245165"/>
            <a:ext cx="3821698" cy="63676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989691-F397-4DC2-AD39-E257E672B6BB}"/>
              </a:ext>
            </a:extLst>
          </p:cNvPr>
          <p:cNvSpPr txBox="1"/>
          <p:nvPr/>
        </p:nvSpPr>
        <p:spPr>
          <a:xfrm>
            <a:off x="9946342" y="5889812"/>
            <a:ext cx="274320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latin typeface="Calibri"/>
                <a:cs typeface="Calibri"/>
              </a:rPr>
              <a:t>Image: XKCD comic</a:t>
            </a:r>
            <a:endParaRPr lang="en-US" sz="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5110CE-296A-8664-25E4-D66BFA83DF97}"/>
              </a:ext>
            </a:extLst>
          </p:cNvPr>
          <p:cNvSpPr txBox="1"/>
          <p:nvPr/>
        </p:nvSpPr>
        <p:spPr>
          <a:xfrm>
            <a:off x="8773297" y="4510216"/>
            <a:ext cx="3360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Astuce de pro: ne regardez jamais</a:t>
            </a:r>
          </a:p>
          <a:p>
            <a:r>
              <a:rPr lang="fr-CA" dirty="0"/>
              <a:t>le dossier Documents d’autrui. </a:t>
            </a:r>
          </a:p>
        </p:txBody>
      </p:sp>
    </p:spTree>
    <p:extLst>
      <p:ext uri="{BB962C8B-B14F-4D97-AF65-F5344CB8AC3E}">
        <p14:creationId xmlns:p14="http://schemas.microsoft.com/office/powerpoint/2010/main" val="522806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E57476D0-BE9F-412F-A4BD-CABA7CC40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36" y="-46000"/>
            <a:ext cx="5293012" cy="6904000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0D3D19-58F4-5980-9C70-629BBB3956B8}"/>
              </a:ext>
            </a:extLst>
          </p:cNvPr>
          <p:cNvSpPr txBox="1"/>
          <p:nvPr/>
        </p:nvSpPr>
        <p:spPr>
          <a:xfrm>
            <a:off x="1013254" y="2014151"/>
            <a:ext cx="271734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Date de création</a:t>
            </a:r>
          </a:p>
          <a:p>
            <a:endParaRPr lang="fr-CA" dirty="0"/>
          </a:p>
          <a:p>
            <a:r>
              <a:rPr lang="fr-CA" dirty="0"/>
              <a:t>Acronyme du titre de projet</a:t>
            </a:r>
          </a:p>
          <a:p>
            <a:endParaRPr lang="fr-CA" dirty="0"/>
          </a:p>
          <a:p>
            <a:r>
              <a:rPr lang="fr-CA" dirty="0"/>
              <a:t>Vos initiales</a:t>
            </a:r>
          </a:p>
          <a:p>
            <a:endParaRPr lang="fr-CA" dirty="0"/>
          </a:p>
          <a:p>
            <a:r>
              <a:rPr lang="fr-CA" dirty="0"/>
              <a:t>Sujet du fichier</a:t>
            </a:r>
          </a:p>
          <a:p>
            <a:endParaRPr lang="fr-CA" dirty="0"/>
          </a:p>
          <a:p>
            <a:r>
              <a:rPr lang="fr-CA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1718042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38514" y="914401"/>
            <a:ext cx="8872538" cy="5703375"/>
          </a:xfrm>
        </p:spPr>
        <p:txBody>
          <a:bodyPr>
            <a:normAutofit/>
          </a:bodyPr>
          <a:lstStyle/>
          <a:p>
            <a:pPr marL="0" indent="-3175">
              <a:buNone/>
            </a:pPr>
            <a:endParaRPr lang="en-US"/>
          </a:p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96009" y="-92605"/>
            <a:ext cx="10577151" cy="1234440"/>
          </a:xfrm>
        </p:spPr>
        <p:txBody>
          <a:bodyPr>
            <a:normAutofit/>
          </a:bodyPr>
          <a:lstStyle/>
          <a:p>
            <a:r>
              <a:rPr lang="fr-FR" dirty="0"/>
              <a:t>Exemple de conventions d'appellation des fichiers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01B7C5-3874-441C-A157-59A5B6F4EAA9}"/>
              </a:ext>
            </a:extLst>
          </p:cNvPr>
          <p:cNvSpPr txBox="1"/>
          <p:nvPr/>
        </p:nvSpPr>
        <p:spPr>
          <a:xfrm>
            <a:off x="1964725" y="1707291"/>
            <a:ext cx="4483441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dirty="0">
                <a:latin typeface="Calibri"/>
                <a:ea typeface="+mn-lt"/>
                <a:cs typeface="+mn-lt"/>
              </a:rPr>
              <a:t>Quel nom donneriez-vous à ce fichier? Cette photo d'un chien, Chopin, a été prise le 5 août 2018. Il s'agit d'une photo polaroïd. La photo est en noir et blanc et a été prise à Toronto, en Ontario.</a:t>
            </a:r>
            <a:endParaRPr lang="en-US" sz="2800" dirty="0">
              <a:latin typeface="Calibri"/>
              <a:ea typeface="+mn-lt"/>
              <a:cs typeface="+mn-lt"/>
            </a:endParaRPr>
          </a:p>
        </p:txBody>
      </p:sp>
      <p:pic>
        <p:nvPicPr>
          <p:cNvPr id="3" name="Picture 3" descr="A dog sitting in a room&#10;&#10;Description automatically generated">
            <a:extLst>
              <a:ext uri="{FF2B5EF4-FFF2-40B4-BE49-F238E27FC236}">
                <a16:creationId xmlns:a16="http://schemas.microsoft.com/office/drawing/2014/main" id="{69ADC4E0-16F2-4DCF-B2CC-C0D3D1F44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805" y="1208903"/>
            <a:ext cx="3711146" cy="494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91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4E3AE8C3-8F65-40F4-BABE-E70F38301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409317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>
                  <a:alpha val="78000"/>
                </a:schemeClr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E2FC4764-B8D5-4F87-95DB-3125B2D12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9728" y="59346"/>
            <a:ext cx="4156527" cy="4037836"/>
          </a:xfrm>
          <a:prstGeom prst="rect">
            <a:avLst/>
          </a:prstGeom>
          <a:gradFill>
            <a:gsLst>
              <a:gs pos="0">
                <a:schemeClr val="accent5">
                  <a:alpha val="47000"/>
                </a:schemeClr>
              </a:gs>
              <a:gs pos="100000">
                <a:schemeClr val="accent4">
                  <a:alpha val="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B4C1654F-94F5-497E-8ECF-F2A7E84D6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68313" y="3587284"/>
            <a:ext cx="2501977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7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65254" y="969296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58000">
                <a:schemeClr val="bg1">
                  <a:alpha val="0"/>
                </a:schemeClr>
              </a:gs>
              <a:gs pos="100000">
                <a:schemeClr val="accent6">
                  <a:alpha val="3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DCE949-E200-4B76-A3CE-939DD00D1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18" y="586855"/>
            <a:ext cx="3258570" cy="3387497"/>
          </a:xfrm>
        </p:spPr>
        <p:txBody>
          <a:bodyPr vert="horz" lIns="0" tIns="0" rIns="0" bIns="0" rtlCol="0" anchor="b" anchorCtr="0">
            <a:norm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</a:rPr>
              <a:t>Pour </a:t>
            </a:r>
            <a:r>
              <a:rPr lang="en-US" sz="3200" dirty="0" err="1">
                <a:solidFill>
                  <a:schemeClr val="bg1"/>
                </a:solidFill>
              </a:rPr>
              <a:t>nommer</a:t>
            </a:r>
            <a:r>
              <a:rPr lang="en-US" sz="3200" dirty="0">
                <a:solidFill>
                  <a:schemeClr val="bg1"/>
                </a:solidFill>
              </a:rPr>
              <a:t> les </a:t>
            </a:r>
            <a:r>
              <a:rPr lang="en-US" sz="3200" dirty="0" err="1">
                <a:solidFill>
                  <a:schemeClr val="bg1"/>
                </a:solidFill>
              </a:rPr>
              <a:t>fichiers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693F0E-F001-48EE-BDF2-6A5D94D75800}"/>
              </a:ext>
            </a:extLst>
          </p:cNvPr>
          <p:cNvSpPr txBox="1"/>
          <p:nvPr/>
        </p:nvSpPr>
        <p:spPr>
          <a:xfrm>
            <a:off x="8123345" y="5634592"/>
            <a:ext cx="4038602" cy="1043456"/>
          </a:xfrm>
          <a:prstGeom prst="rect">
            <a:avLst/>
          </a:prstGeom>
        </p:spPr>
        <p:txBody>
          <a:bodyPr rot="0" spcFirstLastPara="0" vertOverflow="overflow" horzOverflow="overflow" vert="horz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20000"/>
              </a:lnSpc>
              <a:spcBef>
                <a:spcPts val="800"/>
              </a:spcBef>
              <a:spcAft>
                <a:spcPts val="600"/>
              </a:spcAft>
              <a:buSzPct val="70000"/>
            </a:pPr>
            <a:r>
              <a:rPr lang="en-US" sz="1000"/>
              <a:t>Source: </a:t>
            </a:r>
            <a:r>
              <a:rPr lang="en-US" sz="1000" err="1"/>
              <a:t>Emmerlhainz</a:t>
            </a:r>
            <a:r>
              <a:rPr lang="en-US" sz="1000"/>
              <a:t>, C. 2020. </a:t>
            </a:r>
            <a:r>
              <a:rPr lang="en-US" sz="1000" i="1"/>
              <a:t>Tutorials on Ethnographic Data Management.</a:t>
            </a:r>
            <a:r>
              <a:rPr lang="en-US" sz="1000"/>
              <a:t>  Data in the Disciplines IMLS Grant.  Retrieved from </a:t>
            </a:r>
            <a:r>
              <a:rPr lang="en-US" sz="1000" u="sng">
                <a:hlinkClick r:id="rId3"/>
              </a:rPr>
              <a:t>https://library.lclark.edu/dataworkshops/ethnography-modules</a:t>
            </a:r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F4E588-4E17-413B-A593-7BBF7562CB40}"/>
              </a:ext>
            </a:extLst>
          </p:cNvPr>
          <p:cNvSpPr txBox="1"/>
          <p:nvPr/>
        </p:nvSpPr>
        <p:spPr>
          <a:xfrm>
            <a:off x="4735406" y="321934"/>
            <a:ext cx="6754446" cy="3834594"/>
          </a:xfrm>
          <a:prstGeom prst="rect">
            <a:avLst/>
          </a:prstGeom>
        </p:spPr>
        <p:txBody>
          <a:bodyPr rot="0" spcFirstLastPara="0" vertOverflow="overflow" horzOverflow="overflow" vert="horz" lIns="109728" tIns="109728" rIns="109728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indent="-342900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Char char="•"/>
            </a:pPr>
            <a:r>
              <a:rPr lang="fr-FR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Ajoutez suffisamment d'informations pour identifier de façon unique le texte, l'image, l'enregistrement, etc.</a:t>
            </a:r>
          </a:p>
          <a:p>
            <a:pPr indent="-342900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Char char="•"/>
            </a:pPr>
            <a:r>
              <a:rPr lang="fr-FR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Vous pouvez inclure la date, la version, l'auteur ou l’autrice</a:t>
            </a:r>
          </a:p>
          <a:p>
            <a:pPr indent="-342900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Char char="•"/>
            </a:pPr>
            <a:r>
              <a:rPr lang="fr-FR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Vous pouvez ajouter un pseudonyme, un sujet ou un lieu pour donner le contexte.</a:t>
            </a:r>
          </a:p>
          <a:p>
            <a:pPr indent="-342900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Char char="•"/>
            </a:pPr>
            <a:r>
              <a:rPr lang="fr-FR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Utilisez les dates dans l'ordre AAAA-MM-JJ pour trier par date.</a:t>
            </a:r>
          </a:p>
          <a:p>
            <a:pPr indent="-342900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Char char="•"/>
            </a:pPr>
            <a:r>
              <a:rPr lang="fr-FR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Utilisez des zéros (001, 010, 100) afin de vous permettre de séquencer un grand nombre de fichiers.</a:t>
            </a:r>
          </a:p>
          <a:p>
            <a:pPr indent="-342900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Char char="•"/>
            </a:pPr>
            <a:r>
              <a:rPr lang="fr-FR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Évitez les caractères spéciaux comme &amp; , ( ) ! ' ? - + </a:t>
            </a:r>
          </a:p>
          <a:p>
            <a:pPr>
              <a:lnSpc>
                <a:spcPct val="130000"/>
              </a:lnSpc>
              <a:spcBef>
                <a:spcPts val="930"/>
              </a:spcBef>
            </a:pPr>
            <a:r>
              <a:rPr lang="fr-FR" b="1" i="1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Bref: </a:t>
            </a:r>
          </a:p>
          <a:p>
            <a:pPr>
              <a:lnSpc>
                <a:spcPct val="130000"/>
              </a:lnSpc>
              <a:spcBef>
                <a:spcPts val="930"/>
              </a:spcBef>
            </a:pPr>
            <a:r>
              <a:rPr lang="en-US" b="1" i="1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2015-05-18_Ulaanhus_Interview_001_CE_v3.txt</a:t>
            </a:r>
          </a:p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b="1" spc="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</a:t>
            </a:r>
            <a:r>
              <a:rPr lang="en-US" b="1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spc="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mieux</a:t>
            </a:r>
            <a:r>
              <a:rPr lang="en-US" b="1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que </a:t>
            </a:r>
          </a:p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b="1" i="1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notes1.txt</a:t>
            </a:r>
            <a:r>
              <a:rPr lang="en-US" b="1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009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Text&#10;&#10;Description automatically generated">
            <a:extLst>
              <a:ext uri="{FF2B5EF4-FFF2-40B4-BE49-F238E27FC236}">
                <a16:creationId xmlns:a16="http://schemas.microsoft.com/office/drawing/2014/main" id="{A1961F99-D860-4DFE-AEF1-DA5CC7305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574" y="1713951"/>
            <a:ext cx="4377635" cy="3728273"/>
          </a:xfrm>
          <a:prstGeom prst="rect">
            <a:avLst/>
          </a:prstGeom>
        </p:spPr>
      </p:pic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E825C471-4220-4B37-88A8-55A417BFA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465" y="1710532"/>
            <a:ext cx="4391025" cy="40195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0E39C8-8B12-409E-9209-155D2B89182F}"/>
              </a:ext>
            </a:extLst>
          </p:cNvPr>
          <p:cNvSpPr txBox="1"/>
          <p:nvPr/>
        </p:nvSpPr>
        <p:spPr>
          <a:xfrm>
            <a:off x="7953366" y="5977940"/>
            <a:ext cx="500678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ea typeface="+mn-lt"/>
                <a:cs typeface="+mn-lt"/>
              </a:rPr>
              <a:t>Source: Emmerlhainz, C. 2020. </a:t>
            </a:r>
            <a:r>
              <a:rPr lang="en-US" sz="800" i="1">
                <a:ea typeface="+mn-lt"/>
                <a:cs typeface="+mn-lt"/>
              </a:rPr>
              <a:t>Tutorials on Ethnographic Data Management.</a:t>
            </a:r>
            <a:r>
              <a:rPr lang="en-US" sz="800">
                <a:ea typeface="+mn-lt"/>
                <a:cs typeface="+mn-lt"/>
              </a:rPr>
              <a:t>  Data in the Disciplines IMLS Grant.  Retrieved from </a:t>
            </a:r>
            <a:r>
              <a:rPr lang="en-US" sz="800" u="sng">
                <a:ea typeface="+mn-lt"/>
                <a:cs typeface="+mn-lt"/>
                <a:hlinkClick r:id="rId5"/>
              </a:rPr>
              <a:t>https://library.lclark.edu/dataworkshops/ethnography-modules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638277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249A5E-4F0A-4DDC-868A-DA522FB84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737" y="0"/>
            <a:ext cx="10821143" cy="656754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Calibri"/>
                <a:cs typeface="Calibri"/>
              </a:rPr>
              <a:t>Formats des fichiers de préservation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5F5C6C-0564-4268-8ACD-8F5516C23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120" y="656754"/>
            <a:ext cx="10728217" cy="3484638"/>
          </a:xfrm>
        </p:spPr>
        <p:txBody>
          <a:bodyPr vert="horz" lIns="274320" tIns="274320" rIns="274320" bIns="274320" rtlCol="0" anchor="t">
            <a:noAutofit/>
          </a:bodyPr>
          <a:lstStyle/>
          <a:p>
            <a:pPr algn="ctr"/>
            <a:r>
              <a:rPr lang="fr-FR" b="1" dirty="0">
                <a:latin typeface="Calibri"/>
                <a:cs typeface="Calibri"/>
              </a:rPr>
              <a:t>.</a:t>
            </a:r>
            <a:r>
              <a:rPr lang="fr-FR" b="1" dirty="0" err="1">
                <a:latin typeface="Calibri"/>
                <a:cs typeface="Calibri"/>
              </a:rPr>
              <a:t>rtf</a:t>
            </a:r>
            <a:r>
              <a:rPr lang="fr-FR" b="1" dirty="0">
                <a:latin typeface="Calibri"/>
                <a:cs typeface="Calibri"/>
              </a:rPr>
              <a:t> </a:t>
            </a:r>
            <a:r>
              <a:rPr lang="fr-FR" dirty="0">
                <a:latin typeface="Calibri"/>
                <a:cs typeface="Calibri"/>
              </a:rPr>
              <a:t>ou</a:t>
            </a:r>
            <a:r>
              <a:rPr lang="fr-FR" b="1" dirty="0">
                <a:latin typeface="Calibri"/>
                <a:cs typeface="Calibri"/>
              </a:rPr>
              <a:t> .txt </a:t>
            </a:r>
            <a:r>
              <a:rPr lang="fr-FR" dirty="0">
                <a:latin typeface="Calibri"/>
                <a:cs typeface="Calibri"/>
              </a:rPr>
              <a:t>pour le texte (pas Word !)</a:t>
            </a:r>
          </a:p>
          <a:p>
            <a:pPr algn="ctr"/>
            <a:r>
              <a:rPr lang="fr-FR" b="1" dirty="0">
                <a:latin typeface="Calibri"/>
                <a:cs typeface="Calibri"/>
              </a:rPr>
              <a:t>.csv </a:t>
            </a:r>
            <a:r>
              <a:rPr lang="fr-FR" dirty="0">
                <a:latin typeface="Calibri"/>
                <a:cs typeface="Calibri"/>
              </a:rPr>
              <a:t>ou</a:t>
            </a:r>
            <a:r>
              <a:rPr lang="fr-FR" b="1" dirty="0">
                <a:latin typeface="Calibri"/>
                <a:cs typeface="Calibri"/>
              </a:rPr>
              <a:t> .tab </a:t>
            </a:r>
            <a:r>
              <a:rPr lang="fr-FR" dirty="0">
                <a:latin typeface="Calibri"/>
                <a:cs typeface="Calibri"/>
              </a:rPr>
              <a:t>pour les feuilles de calcul (pas Excel !)</a:t>
            </a:r>
          </a:p>
          <a:p>
            <a:pPr algn="ctr"/>
            <a:r>
              <a:rPr lang="fr-FR" b="1" dirty="0">
                <a:latin typeface="Calibri"/>
                <a:cs typeface="Calibri"/>
              </a:rPr>
              <a:t>.xml </a:t>
            </a:r>
            <a:r>
              <a:rPr lang="fr-FR" dirty="0">
                <a:latin typeface="Calibri"/>
                <a:cs typeface="Calibri"/>
              </a:rPr>
              <a:t>pour les bases de données (pas Access !)</a:t>
            </a:r>
          </a:p>
          <a:p>
            <a:pPr algn="ctr"/>
            <a:r>
              <a:rPr lang="fr-FR" b="1" dirty="0">
                <a:latin typeface="Calibri"/>
                <a:cs typeface="Calibri"/>
              </a:rPr>
              <a:t>.</a:t>
            </a:r>
            <a:r>
              <a:rPr lang="fr-FR" b="1" dirty="0" err="1">
                <a:latin typeface="Calibri"/>
                <a:cs typeface="Calibri"/>
              </a:rPr>
              <a:t>mpeg</a:t>
            </a:r>
            <a:r>
              <a:rPr lang="fr-FR" b="1" dirty="0">
                <a:latin typeface="Calibri"/>
                <a:cs typeface="Calibri"/>
              </a:rPr>
              <a:t> </a:t>
            </a:r>
            <a:r>
              <a:rPr lang="fr-FR" dirty="0">
                <a:latin typeface="Calibri"/>
                <a:cs typeface="Calibri"/>
              </a:rPr>
              <a:t>pour la vidéo</a:t>
            </a:r>
          </a:p>
          <a:p>
            <a:pPr algn="ctr"/>
            <a:r>
              <a:rPr lang="fr-FR" b="1" dirty="0">
                <a:latin typeface="Calibri"/>
                <a:cs typeface="Calibri"/>
              </a:rPr>
              <a:t>.mp3 </a:t>
            </a:r>
            <a:r>
              <a:rPr lang="fr-FR" dirty="0">
                <a:latin typeface="Calibri"/>
                <a:cs typeface="Calibri"/>
              </a:rPr>
              <a:t>pour l'audio</a:t>
            </a:r>
          </a:p>
          <a:p>
            <a:pPr algn="ctr"/>
            <a:r>
              <a:rPr lang="fr-FR" b="1" dirty="0" err="1">
                <a:latin typeface="Calibri"/>
                <a:cs typeface="Calibri"/>
              </a:rPr>
              <a:t>tiff</a:t>
            </a:r>
            <a:r>
              <a:rPr lang="fr-FR" b="1" dirty="0">
                <a:latin typeface="Calibri"/>
                <a:cs typeface="Calibri"/>
              </a:rPr>
              <a:t> </a:t>
            </a:r>
            <a:r>
              <a:rPr lang="fr-FR" dirty="0">
                <a:latin typeface="Calibri"/>
                <a:cs typeface="Calibri"/>
              </a:rPr>
              <a:t>ou</a:t>
            </a:r>
            <a:r>
              <a:rPr lang="fr-FR" b="1" dirty="0">
                <a:latin typeface="Calibri"/>
                <a:cs typeface="Calibri"/>
              </a:rPr>
              <a:t> jpeg 2000 </a:t>
            </a:r>
            <a:r>
              <a:rPr lang="fr-FR" dirty="0">
                <a:latin typeface="Calibri"/>
                <a:cs typeface="Calibri"/>
              </a:rPr>
              <a:t>pour les images</a:t>
            </a:r>
          </a:p>
          <a:p>
            <a:pPr algn="ctr"/>
            <a:r>
              <a:rPr lang="fr-FR" b="1" dirty="0">
                <a:latin typeface="Calibri"/>
                <a:cs typeface="Calibri"/>
              </a:rPr>
              <a:t>.</a:t>
            </a:r>
            <a:r>
              <a:rPr lang="fr-FR" b="1" dirty="0" err="1">
                <a:latin typeface="Calibri"/>
                <a:cs typeface="Calibri"/>
              </a:rPr>
              <a:t>gml</a:t>
            </a:r>
            <a:r>
              <a:rPr lang="fr-FR" b="1" dirty="0">
                <a:latin typeface="Calibri"/>
                <a:cs typeface="Calibri"/>
              </a:rPr>
              <a:t> </a:t>
            </a:r>
            <a:r>
              <a:rPr lang="fr-FR" dirty="0">
                <a:latin typeface="Calibri"/>
                <a:cs typeface="Calibri"/>
              </a:rPr>
              <a:t>ou</a:t>
            </a:r>
            <a:r>
              <a:rPr lang="fr-FR" b="1" dirty="0">
                <a:latin typeface="Calibri"/>
                <a:cs typeface="Calibri"/>
              </a:rPr>
              <a:t> shapefile </a:t>
            </a:r>
            <a:r>
              <a:rPr lang="fr-FR" dirty="0">
                <a:latin typeface="Calibri"/>
                <a:cs typeface="Calibri"/>
              </a:rPr>
              <a:t>pour les fichiers vectoriels (pas .gdb !!!)</a:t>
            </a:r>
          </a:p>
          <a:p>
            <a:r>
              <a:rPr lang="fr-FR" dirty="0">
                <a:latin typeface="Calibri"/>
                <a:cs typeface="Calibri"/>
                <a:hlinkClick r:id="rId3"/>
              </a:rPr>
              <a:t>Guide de la durabilité des formats numériques de la Bibliothèque du Congrès des États-Unis</a:t>
            </a:r>
            <a:r>
              <a:rPr lang="fr-FR" dirty="0">
                <a:latin typeface="Calibri"/>
                <a:cs typeface="Calibri"/>
              </a:rPr>
              <a:t> (US Library of </a:t>
            </a:r>
            <a:r>
              <a:rPr lang="fr-FR" dirty="0" err="1">
                <a:latin typeface="Calibri"/>
                <a:cs typeface="Calibri"/>
              </a:rPr>
              <a:t>Congress</a:t>
            </a:r>
            <a:r>
              <a:rPr lang="fr-FR" dirty="0">
                <a:latin typeface="Calibri"/>
                <a:cs typeface="Calibri"/>
              </a:rPr>
              <a:t>)</a:t>
            </a:r>
            <a:endParaRPr lang="en-US" dirty="0">
              <a:latin typeface="Calibri"/>
              <a:cs typeface="Calibri"/>
              <a:hlinkClick r:id="rId4"/>
            </a:endParaRPr>
          </a:p>
          <a:p>
            <a:r>
              <a:rPr lang="fr-FR" dirty="0">
                <a:latin typeface="Calibri"/>
                <a:cs typeface="Calibri"/>
                <a:hlinkClick r:id="rId4"/>
              </a:rPr>
              <a:t>Primers pour la préservation des données</a:t>
            </a:r>
            <a:endParaRPr lang="fr-FR" dirty="0">
              <a:latin typeface="Calibri"/>
              <a:cs typeface="Calibri"/>
            </a:endParaRP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878B91-778D-46EA-8F6D-39A1FF368D9D}"/>
              </a:ext>
            </a:extLst>
          </p:cNvPr>
          <p:cNvSpPr txBox="1"/>
          <p:nvPr/>
        </p:nvSpPr>
        <p:spPr>
          <a:xfrm>
            <a:off x="7440099" y="5926746"/>
            <a:ext cx="500678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ea typeface="+mn-lt"/>
                <a:cs typeface="+mn-lt"/>
              </a:rPr>
              <a:t>Source: </a:t>
            </a:r>
            <a:r>
              <a:rPr lang="en-US" sz="800" err="1">
                <a:ea typeface="+mn-lt"/>
                <a:cs typeface="+mn-lt"/>
              </a:rPr>
              <a:t>Emmerlhainz</a:t>
            </a:r>
            <a:r>
              <a:rPr lang="en-US" sz="800">
                <a:ea typeface="+mn-lt"/>
                <a:cs typeface="+mn-lt"/>
              </a:rPr>
              <a:t>, C. 2020. </a:t>
            </a:r>
            <a:r>
              <a:rPr lang="en-US" sz="800" i="1">
                <a:ea typeface="+mn-lt"/>
                <a:cs typeface="+mn-lt"/>
              </a:rPr>
              <a:t>Tutorials on Ethnographic Data Management.</a:t>
            </a:r>
            <a:r>
              <a:rPr lang="en-US" sz="800">
                <a:ea typeface="+mn-lt"/>
                <a:cs typeface="+mn-lt"/>
              </a:rPr>
              <a:t>  Data in the Disciplines IMLS Grant.  Retrieved from </a:t>
            </a:r>
            <a:r>
              <a:rPr lang="en-US" sz="800" u="sng">
                <a:ea typeface="+mn-lt"/>
                <a:cs typeface="+mn-lt"/>
                <a:hlinkClick r:id="rId5"/>
              </a:rPr>
              <a:t>https://library.lclark.edu/dataworkshops/ethnography-modules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860717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8">
            <a:extLst>
              <a:ext uri="{FF2B5EF4-FFF2-40B4-BE49-F238E27FC236}">
                <a16:creationId xmlns:a16="http://schemas.microsoft.com/office/drawing/2014/main" id="{E383CC5D-71E8-4CB2-8E4A-F1E4FF6DC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E2DA5AC1-43C5-4243-9028-07DBB80D0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"/>
            <a:ext cx="12192000" cy="1600201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8A4EDA1C-27A1-4C83-ACE4-6675EC924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9161" y="9109"/>
            <a:ext cx="7792839" cy="1594270"/>
          </a:xfrm>
          <a:prstGeom prst="rect">
            <a:avLst/>
          </a:prstGeom>
          <a:gradFill>
            <a:gsLst>
              <a:gs pos="22000">
                <a:schemeClr val="accent2">
                  <a:alpha val="0"/>
                </a:schemeClr>
              </a:gs>
              <a:gs pos="99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1C2185E4-B584-4B9D-9440-DEA0FB9D9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021976" y="-906246"/>
            <a:ext cx="1602951" cy="3416298"/>
          </a:xfrm>
          <a:prstGeom prst="rect">
            <a:avLst/>
          </a:prstGeom>
          <a:gradFill>
            <a:gsLst>
              <a:gs pos="45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FF33EC8A-EE0A-4395-97E2-DAD467CF7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51242" y="0"/>
            <a:ext cx="9729549" cy="16001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FF85DA95-16A4-404E-9BFF-27F8E4FC7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30"/>
            <a:ext cx="7910111" cy="1600198"/>
          </a:xfrm>
          <a:prstGeom prst="rect">
            <a:avLst/>
          </a:prstGeom>
          <a:gradFill>
            <a:gsLst>
              <a:gs pos="0">
                <a:schemeClr val="accent5">
                  <a:alpha val="21000"/>
                </a:schemeClr>
              </a:gs>
              <a:gs pos="99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0AB9D3-6A7A-4E2D-B9BA-5033A79D1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084" y="374427"/>
            <a:ext cx="10374517" cy="971512"/>
          </a:xfrm>
        </p:spPr>
        <p:txBody>
          <a:bodyPr anchor="ctr">
            <a:norm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Métadonnées</a:t>
            </a:r>
            <a:r>
              <a:rPr lang="en-US" sz="3200" dirty="0">
                <a:solidFill>
                  <a:schemeClr val="bg1"/>
                </a:solidFill>
              </a:rPr>
              <a:t> et documentation</a:t>
            </a: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E4CFBA7C-3091-4B79-AD65-E4E2202DB8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9521418"/>
              </p:ext>
            </p:extLst>
          </p:nvPr>
        </p:nvGraphicFramePr>
        <p:xfrm>
          <a:off x="579474" y="2062715"/>
          <a:ext cx="11033029" cy="4189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39391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53C8002B-2A17-4E87-9B35-563C2A878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90" y="2079500"/>
            <a:ext cx="4672224" cy="1862345"/>
          </a:xfrm>
        </p:spPr>
        <p:txBody>
          <a:bodyPr vert="horz" lIns="109728" tIns="109728" rIns="109728" bIns="91440" rtlCol="0" anchor="ctr">
            <a:noAutofit/>
          </a:bodyPr>
          <a:lstStyle/>
          <a:p>
            <a:pPr>
              <a:lnSpc>
                <a:spcPct val="140000"/>
              </a:lnSpc>
            </a:pPr>
            <a:r>
              <a:rPr lang="fr-FR" sz="4000" dirty="0"/>
              <a:t>Métadonnées pour les données de recherche à un niveau élevé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B6520E-B908-4C3B-89EA-B38E8EC78EAF}"/>
              </a:ext>
            </a:extLst>
          </p:cNvPr>
          <p:cNvSpPr txBox="1"/>
          <p:nvPr/>
        </p:nvSpPr>
        <p:spPr>
          <a:xfrm>
            <a:off x="330054" y="5456692"/>
            <a:ext cx="5297366" cy="989091"/>
          </a:xfrm>
          <a:prstGeom prst="rect">
            <a:avLst/>
          </a:prstGeom>
        </p:spPr>
        <p:txBody>
          <a:bodyPr rot="0" spcFirstLastPara="0" vertOverflow="overflow" horzOverflow="overflow" vert="horz" lIns="109728" tIns="109728" rIns="109728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8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Source: </a:t>
            </a:r>
            <a:r>
              <a:rPr lang="en-US" sz="800" spc="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Emmerlhainz</a:t>
            </a:r>
            <a:r>
              <a:rPr lang="en-US" sz="8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C. 2020. </a:t>
            </a:r>
            <a:r>
              <a:rPr lang="en-US" sz="800" i="1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Tutorials on Ethnographic Data Management.</a:t>
            </a:r>
            <a:r>
              <a:rPr lang="en-US" sz="8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 Data in the Disciplines IMLS Grant.  Retrieved from </a:t>
            </a:r>
            <a:r>
              <a:rPr lang="en-US" sz="800" u="sng" spc="150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https://library.lclark.edu/dataworkshops/ethnography-modules</a:t>
            </a:r>
            <a:endParaRPr lang="en-US" sz="800" spc="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7420" y="227047"/>
            <a:ext cx="6048090" cy="31092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3B2880-F4BB-0F3B-C64A-D382B3427582}"/>
              </a:ext>
            </a:extLst>
          </p:cNvPr>
          <p:cNvSpPr txBox="1"/>
          <p:nvPr/>
        </p:nvSpPr>
        <p:spPr>
          <a:xfrm>
            <a:off x="4949823" y="3459893"/>
            <a:ext cx="352231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Niveau du projet</a:t>
            </a:r>
          </a:p>
          <a:p>
            <a:r>
              <a:rPr lang="fr-CA" dirty="0"/>
              <a:t>Description</a:t>
            </a:r>
          </a:p>
          <a:p>
            <a:r>
              <a:rPr lang="fr-CA" dirty="0"/>
              <a:t>	Créateur ou créatrice</a:t>
            </a:r>
          </a:p>
          <a:p>
            <a:r>
              <a:rPr lang="fr-CA" dirty="0"/>
              <a:t>	Titre</a:t>
            </a:r>
          </a:p>
          <a:p>
            <a:r>
              <a:rPr lang="fr-CA" dirty="0"/>
              <a:t>	Mots clés</a:t>
            </a:r>
          </a:p>
          <a:p>
            <a:r>
              <a:rPr lang="fr-CA" dirty="0"/>
              <a:t>	Résumé</a:t>
            </a:r>
          </a:p>
          <a:p>
            <a:r>
              <a:rPr lang="fr-CA" dirty="0"/>
              <a:t>Administration</a:t>
            </a:r>
          </a:p>
          <a:p>
            <a:r>
              <a:rPr lang="fr-CA" dirty="0"/>
              <a:t>	Droits d’auteurs et licences</a:t>
            </a:r>
          </a:p>
          <a:p>
            <a:r>
              <a:rPr lang="fr-CA" dirty="0"/>
              <a:t>	Vie privée</a:t>
            </a:r>
          </a:p>
          <a:p>
            <a:r>
              <a:rPr lang="fr-CA" dirty="0"/>
              <a:t>	Logiciels</a:t>
            </a:r>
          </a:p>
          <a:p>
            <a:r>
              <a:rPr lang="fr-CA" dirty="0"/>
              <a:t>	</a:t>
            </a:r>
          </a:p>
          <a:p>
            <a:r>
              <a:rPr lang="fr-CA" dirty="0"/>
              <a:t>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6D17D5-0C72-F0A6-373F-72232FAD88DA}"/>
              </a:ext>
            </a:extLst>
          </p:cNvPr>
          <p:cNvSpPr txBox="1"/>
          <p:nvPr/>
        </p:nvSpPr>
        <p:spPr>
          <a:xfrm>
            <a:off x="9057503" y="3534032"/>
            <a:ext cx="290355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Niveau des fichiers</a:t>
            </a:r>
          </a:p>
          <a:p>
            <a:r>
              <a:rPr lang="fr-CA" dirty="0"/>
              <a:t>Description</a:t>
            </a:r>
          </a:p>
          <a:p>
            <a:r>
              <a:rPr lang="fr-CA" dirty="0"/>
              <a:t>	Intervieweur/</a:t>
            </a:r>
            <a:r>
              <a:rPr lang="fr-CA" dirty="0" err="1"/>
              <a:t>euse</a:t>
            </a:r>
            <a:endParaRPr lang="fr-CA" dirty="0"/>
          </a:p>
          <a:p>
            <a:r>
              <a:rPr lang="fr-CA" dirty="0"/>
              <a:t>	Sujet</a:t>
            </a:r>
          </a:p>
          <a:p>
            <a:r>
              <a:rPr lang="fr-CA" dirty="0"/>
              <a:t>	Endroit</a:t>
            </a:r>
          </a:p>
          <a:p>
            <a:r>
              <a:rPr lang="fr-CA" dirty="0"/>
              <a:t>Structure</a:t>
            </a:r>
          </a:p>
          <a:p>
            <a:r>
              <a:rPr lang="fr-CA" dirty="0"/>
              <a:t>	Noms de codes</a:t>
            </a:r>
          </a:p>
          <a:p>
            <a:r>
              <a:rPr lang="fr-CA" dirty="0"/>
              <a:t>	Noms des variables</a:t>
            </a:r>
          </a:p>
          <a:p>
            <a:r>
              <a:rPr lang="fr-CA" dirty="0"/>
              <a:t>	Formats des fichiers</a:t>
            </a:r>
          </a:p>
        </p:txBody>
      </p:sp>
    </p:spTree>
    <p:extLst>
      <p:ext uri="{BB962C8B-B14F-4D97-AF65-F5344CB8AC3E}">
        <p14:creationId xmlns:p14="http://schemas.microsoft.com/office/powerpoint/2010/main" val="1935809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12D0B-A4B0-4380-A347-C004382A1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847" y="169164"/>
            <a:ext cx="9941859" cy="834883"/>
          </a:xfrm>
        </p:spPr>
        <p:txBody>
          <a:bodyPr/>
          <a:lstStyle/>
          <a:p>
            <a:r>
              <a:rPr lang="en-US" dirty="0"/>
              <a:t>Document README - </a:t>
            </a:r>
            <a:r>
              <a:rPr lang="en-US" dirty="0" err="1"/>
              <a:t>Projet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BEE60-D500-49D3-98C8-9CE8EF4C6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847" y="1403604"/>
            <a:ext cx="11645153" cy="4891658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« Document vivant » - doit être mis à jour/vérifié régulièrement.</a:t>
            </a:r>
          </a:p>
          <a:p>
            <a:r>
              <a:rPr lang="fr-FR" dirty="0"/>
              <a:t>Inclut les informations suivantes (y a-t-il quelque chose qui manque ?):</a:t>
            </a:r>
          </a:p>
          <a:p>
            <a:pPr lvl="1"/>
            <a:r>
              <a:rPr lang="fr-FR" dirty="0"/>
              <a:t>Nom du projet/du laboratoire</a:t>
            </a:r>
          </a:p>
          <a:p>
            <a:pPr lvl="1"/>
            <a:r>
              <a:rPr lang="fr-FR" dirty="0"/>
              <a:t>Créateur et/ou propriétaire</a:t>
            </a:r>
          </a:p>
          <a:p>
            <a:pPr lvl="1"/>
            <a:r>
              <a:rPr lang="fr-FR" dirty="0"/>
              <a:t>Financement</a:t>
            </a:r>
          </a:p>
          <a:p>
            <a:pPr lvl="1"/>
            <a:r>
              <a:rPr lang="fr-FR" dirty="0"/>
              <a:t>Date de la dernière mise à jour (historique des révisions)</a:t>
            </a:r>
          </a:p>
          <a:p>
            <a:pPr lvl="1"/>
            <a:r>
              <a:rPr lang="fr-FR" dirty="0"/>
              <a:t>Emplacement des fichiers (chemin des fichiers)</a:t>
            </a:r>
          </a:p>
          <a:p>
            <a:pPr lvl="1"/>
            <a:r>
              <a:rPr lang="fr-FR" dirty="0"/>
              <a:t>Emplacement du fichier </a:t>
            </a:r>
            <a:r>
              <a:rPr lang="fr-FR" dirty="0" err="1"/>
              <a:t>READme</a:t>
            </a:r>
            <a:r>
              <a:rPr lang="fr-FR" dirty="0"/>
              <a:t> (chemin de fichier)</a:t>
            </a:r>
          </a:p>
          <a:p>
            <a:pPr lvl="1"/>
            <a:r>
              <a:rPr lang="fr-FR" dirty="0"/>
              <a:t>Structure du dossier (capture d'écran)</a:t>
            </a:r>
          </a:p>
          <a:p>
            <a:pPr lvl="1"/>
            <a:r>
              <a:rPr lang="fr-FR" dirty="0"/>
              <a:t>Schéma de nommage des fichiers</a:t>
            </a:r>
          </a:p>
          <a:p>
            <a:pPr lvl="1"/>
            <a:r>
              <a:rPr lang="fr-FR" dirty="0"/>
              <a:t>Clé des abréviations (noms de fichiers et de projets)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1B923B-C0F6-4DE4-AB69-40B7145953D8}"/>
              </a:ext>
            </a:extLst>
          </p:cNvPr>
          <p:cNvSpPr txBox="1"/>
          <p:nvPr/>
        </p:nvSpPr>
        <p:spPr>
          <a:xfrm>
            <a:off x="9072282" y="5094933"/>
            <a:ext cx="29529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hlinkClick r:id="rId3"/>
              </a:rPr>
              <a:t>File &amp; Folder Schema Example </a:t>
            </a:r>
            <a:r>
              <a:rPr lang="en-US" sz="1200"/>
              <a:t>by MIT Libraries Data Management Services. Copyright ©2018 MASSACHUSETTS INSTITUTE OF TECHNOLOGY, licensed under a Creative Commons Attribution 4.0 International License.</a:t>
            </a:r>
          </a:p>
        </p:txBody>
      </p:sp>
    </p:spTree>
    <p:extLst>
      <p:ext uri="{BB962C8B-B14F-4D97-AF65-F5344CB8AC3E}">
        <p14:creationId xmlns:p14="http://schemas.microsoft.com/office/powerpoint/2010/main" val="1115681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074532-D18F-4137-AAD4-BC4BCB738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</a:rPr>
              <a:t>Plan du </a:t>
            </a:r>
            <a:r>
              <a:rPr lang="en-US" sz="3200" dirty="0" err="1">
                <a:solidFill>
                  <a:schemeClr val="bg1"/>
                </a:solidFill>
              </a:rPr>
              <a:t>webinaire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76ABEF0-E54E-44C6-8FCD-E1B20ADDE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0306" y="1577002"/>
            <a:ext cx="6273972" cy="484346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fr-FR" dirty="0"/>
              <a:t>Bref rappel de la GDR (Gestion des données de recherche)</a:t>
            </a:r>
          </a:p>
          <a:p>
            <a:pPr lvl="1"/>
            <a:r>
              <a:rPr lang="fr-FR" dirty="0"/>
              <a:t>Meilleures pratiques d'organisation</a:t>
            </a:r>
          </a:p>
          <a:p>
            <a:pPr lvl="1"/>
            <a:r>
              <a:rPr lang="fr-FR" dirty="0"/>
              <a:t>Structures de dossiers</a:t>
            </a:r>
          </a:p>
          <a:p>
            <a:pPr lvl="1"/>
            <a:r>
              <a:rPr lang="fr-FR" dirty="0"/>
              <a:t>Conventions de nommage des fichiers</a:t>
            </a:r>
          </a:p>
          <a:p>
            <a:pPr lvl="1"/>
            <a:r>
              <a:rPr lang="fr-FR" dirty="0"/>
              <a:t>Formats de fichiers</a:t>
            </a:r>
          </a:p>
          <a:p>
            <a:pPr lvl="1"/>
            <a:r>
              <a:rPr lang="fr-FR" dirty="0"/>
              <a:t>Métadonnées et documentation</a:t>
            </a:r>
          </a:p>
          <a:p>
            <a:pPr lvl="1"/>
            <a:r>
              <a:rPr lang="fr-FR" dirty="0"/>
              <a:t>Document README/liste de contrôle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146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68F4C796-9897-461E-9BFA-77C50DB43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44" y="220815"/>
            <a:ext cx="11510682" cy="53469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481542-4B54-42AF-B5DB-380A5E165F7D}"/>
              </a:ext>
            </a:extLst>
          </p:cNvPr>
          <p:cNvSpPr txBox="1"/>
          <p:nvPr/>
        </p:nvSpPr>
        <p:spPr>
          <a:xfrm>
            <a:off x="5737412" y="5567782"/>
            <a:ext cx="628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hlinkClick r:id="rId4"/>
              </a:rPr>
              <a:t>File &amp; Folder Schema Example </a:t>
            </a:r>
            <a:r>
              <a:rPr lang="en-US" sz="1200"/>
              <a:t>by MIT Libraries Data Management Services. Copyright ©2018 MASSACHUSETTS INSTITUTE OF TECHNOLOGY, licensed under a Creative Commons Attribution 4.0 International License.</a:t>
            </a:r>
          </a:p>
        </p:txBody>
      </p:sp>
    </p:spTree>
    <p:extLst>
      <p:ext uri="{BB962C8B-B14F-4D97-AF65-F5344CB8AC3E}">
        <p14:creationId xmlns:p14="http://schemas.microsoft.com/office/powerpoint/2010/main" val="1115345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92BC6D-103D-4680-90FE-8178EB875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18" y="1074200"/>
            <a:ext cx="10856887" cy="45556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EB5B90-33A6-489C-813C-6ACC24D29EDA}"/>
              </a:ext>
            </a:extLst>
          </p:cNvPr>
          <p:cNvSpPr txBox="1"/>
          <p:nvPr/>
        </p:nvSpPr>
        <p:spPr>
          <a:xfrm>
            <a:off x="5737412" y="5567782"/>
            <a:ext cx="628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hlinkClick r:id="rId4"/>
              </a:rPr>
              <a:t>File &amp; Folder Schema Example </a:t>
            </a:r>
            <a:r>
              <a:rPr lang="en-US" sz="1200"/>
              <a:t>by MIT Libraries Data Management Services. Copyright ©2018 MASSACHUSETTS INSTITUTE OF TECHNOLOGY, licensed under a Creative Commons Attribution 4.0 International License.</a:t>
            </a:r>
          </a:p>
        </p:txBody>
      </p:sp>
    </p:spTree>
    <p:extLst>
      <p:ext uri="{BB962C8B-B14F-4D97-AF65-F5344CB8AC3E}">
        <p14:creationId xmlns:p14="http://schemas.microsoft.com/office/powerpoint/2010/main" val="3538937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1A38D-2E01-4488-9C09-E5717548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40" y="347293"/>
            <a:ext cx="11287439" cy="1234440"/>
          </a:xfrm>
        </p:spPr>
        <p:txBody>
          <a:bodyPr/>
          <a:lstStyle/>
          <a:p>
            <a:r>
              <a:rPr lang="fr-FR" dirty="0"/>
              <a:t>Document </a:t>
            </a:r>
            <a:r>
              <a:rPr lang="fr-FR" dirty="0" err="1"/>
              <a:t>Readme</a:t>
            </a:r>
            <a:r>
              <a:rPr lang="fr-FR" dirty="0"/>
              <a:t> - fichier/ensemble de données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93D11-83C7-4004-A5F0-EC2D4D6F3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859" y="1879181"/>
            <a:ext cx="11071412" cy="425267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fr-FR" i="1" dirty="0"/>
              <a:t>Description des fichiers dans le dossier « </a:t>
            </a:r>
            <a:r>
              <a:rPr lang="fr-FR" i="1" dirty="0" err="1"/>
              <a:t>Analysis</a:t>
            </a:r>
            <a:r>
              <a:rPr lang="fr-FR" i="1" dirty="0"/>
              <a:t>/</a:t>
            </a:r>
            <a:r>
              <a:rPr lang="fr-FR" i="1" dirty="0" err="1"/>
              <a:t>ReactionTime</a:t>
            </a:r>
            <a:r>
              <a:rPr lang="fr-FR" i="1" dirty="0"/>
              <a:t>/KMnO4 »</a:t>
            </a:r>
          </a:p>
          <a:p>
            <a:pPr>
              <a:buFontTx/>
              <a:buChar char="-"/>
            </a:pPr>
            <a:r>
              <a:rPr lang="fr-FR" i="1" dirty="0"/>
              <a:t>KMnO4rxn_v01 : Organisation des données brutes en une seule feuille de calcul</a:t>
            </a:r>
          </a:p>
          <a:p>
            <a:pPr>
              <a:buFontTx/>
              <a:buChar char="-"/>
            </a:pPr>
            <a:r>
              <a:rPr lang="fr-FR" i="1" dirty="0"/>
              <a:t>KMnO4rxn_v02 : Essai du taux de réaction de premier ordre</a:t>
            </a:r>
          </a:p>
          <a:p>
            <a:pPr>
              <a:buFontTx/>
              <a:buChar char="-"/>
            </a:pPr>
            <a:r>
              <a:rPr lang="fr-FR" i="1" dirty="0"/>
              <a:t>KMnO4rxn_v03 : Essai du taux de réaction de second ordre</a:t>
            </a:r>
          </a:p>
          <a:p>
            <a:pPr>
              <a:buFontTx/>
              <a:buChar char="-"/>
            </a:pPr>
            <a:r>
              <a:rPr lang="fr-FR" i="1" dirty="0"/>
              <a:t>KMnO4rxn_v04 : Retour à la version v02/ajustement de premier ordre et affinage de l'analyse</a:t>
            </a:r>
          </a:p>
          <a:p>
            <a:pPr>
              <a:buFontTx/>
              <a:buChar char="-"/>
            </a:pPr>
            <a:r>
              <a:rPr lang="fr-FR" i="1" dirty="0"/>
              <a:t>KMnO4rxn_FINAL : Ajustement final et chiffres pour le taux de réaction</a:t>
            </a:r>
          </a:p>
          <a:p>
            <a:pPr marL="0" indent="0">
              <a:buNone/>
            </a:pPr>
            <a:r>
              <a:rPr lang="fr-FR" i="1" dirty="0"/>
              <a:t>Les graphiques correspondant à chaque version du fichier se trouvent dans le sous-dossier 'Graphs', la correspondance étant expliquée dans le README.txt qu'il contient.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8246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31B2D-704C-4658-AA9F-5CDA727BA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exemples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9C2E1-B4FF-47AD-855C-BAB602716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898648"/>
            <a:ext cx="10241280" cy="3959352"/>
          </a:xfrm>
        </p:spPr>
        <p:txBody>
          <a:bodyPr/>
          <a:lstStyle/>
          <a:p>
            <a:r>
              <a:rPr lang="en-US" dirty="0" err="1"/>
              <a:t>Fichier</a:t>
            </a:r>
            <a:r>
              <a:rPr lang="en-US" dirty="0"/>
              <a:t> README</a:t>
            </a:r>
          </a:p>
        </p:txBody>
      </p:sp>
    </p:spTree>
    <p:extLst>
      <p:ext uri="{BB962C8B-B14F-4D97-AF65-F5344CB8AC3E}">
        <p14:creationId xmlns:p14="http://schemas.microsoft.com/office/powerpoint/2010/main" val="3090702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1" name="Rectangle 10">
            <a:extLst>
              <a:ext uri="{FF2B5EF4-FFF2-40B4-BE49-F238E27FC236}">
                <a16:creationId xmlns:a16="http://schemas.microsoft.com/office/drawing/2014/main" id="{68A22513-307E-4203-BEFF-5BBBFAFDD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12">
            <a:extLst>
              <a:ext uri="{FF2B5EF4-FFF2-40B4-BE49-F238E27FC236}">
                <a16:creationId xmlns:a16="http://schemas.microsoft.com/office/drawing/2014/main" id="{B4211F11-4937-44F9-B733-211517A2D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9076" y="-431"/>
            <a:ext cx="11742924" cy="6858427"/>
          </a:xfrm>
          <a:prstGeom prst="rect">
            <a:avLst/>
          </a:prstGeom>
          <a:gradFill>
            <a:gsLst>
              <a:gs pos="2000">
                <a:schemeClr val="accent5">
                  <a:alpha val="17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14">
            <a:extLst>
              <a:ext uri="{FF2B5EF4-FFF2-40B4-BE49-F238E27FC236}">
                <a16:creationId xmlns:a16="http://schemas.microsoft.com/office/drawing/2014/main" id="{6CF7BA0D-619B-4BA4-AF41-9F99DE301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9076" y="-429"/>
            <a:ext cx="11742924" cy="6400800"/>
          </a:xfrm>
          <a:prstGeom prst="rect">
            <a:avLst/>
          </a:prstGeom>
          <a:gradFill>
            <a:gsLst>
              <a:gs pos="0">
                <a:schemeClr val="accent5">
                  <a:alpha val="76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16">
            <a:extLst>
              <a:ext uri="{FF2B5EF4-FFF2-40B4-BE49-F238E27FC236}">
                <a16:creationId xmlns:a16="http://schemas.microsoft.com/office/drawing/2014/main" id="{F20A1EE3-9DEB-45B0-A9FA-080457925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-12648"/>
            <a:ext cx="11742924" cy="6870648"/>
          </a:xfrm>
          <a:prstGeom prst="rect">
            <a:avLst/>
          </a:prstGeom>
          <a:gradFill>
            <a:gsLst>
              <a:gs pos="37000">
                <a:schemeClr val="accent5">
                  <a:lumMod val="60000"/>
                  <a:lumOff val="40000"/>
                  <a:alpha val="25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18">
            <a:extLst>
              <a:ext uri="{FF2B5EF4-FFF2-40B4-BE49-F238E27FC236}">
                <a16:creationId xmlns:a16="http://schemas.microsoft.com/office/drawing/2014/main" id="{C39513AF-ACB9-491F-AB2C-AA27171CB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8860813" cy="6857572"/>
          </a:xfrm>
          <a:prstGeom prst="rect">
            <a:avLst/>
          </a:prstGeom>
          <a:gradFill>
            <a:gsLst>
              <a:gs pos="6000">
                <a:schemeClr val="accent2">
                  <a:alpha val="88000"/>
                </a:schemeClr>
              </a:gs>
              <a:gs pos="100000">
                <a:schemeClr val="accent6">
                  <a:lumMod val="75000"/>
                  <a:alpha val="66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: Shape 20">
            <a:extLst>
              <a:ext uri="{FF2B5EF4-FFF2-40B4-BE49-F238E27FC236}">
                <a16:creationId xmlns:a16="http://schemas.microsoft.com/office/drawing/2014/main" id="{45F36B92-14BC-4E12-8F9A-737EFED6C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33214">
            <a:off x="5243949" y="-200984"/>
            <a:ext cx="6022658" cy="6022658"/>
          </a:xfrm>
          <a:custGeom>
            <a:avLst/>
            <a:gdLst>
              <a:gd name="connsiteX0" fmla="*/ 5757156 w 6022658"/>
              <a:gd name="connsiteY0" fmla="*/ 4243377 h 6022658"/>
              <a:gd name="connsiteX1" fmla="*/ 4298301 w 6022658"/>
              <a:gd name="connsiteY1" fmla="*/ 5730698 h 6022658"/>
              <a:gd name="connsiteX2" fmla="*/ 4183474 w 6022658"/>
              <a:gd name="connsiteY2" fmla="*/ 5786013 h 6022658"/>
              <a:gd name="connsiteX3" fmla="*/ 3011329 w 6022658"/>
              <a:gd name="connsiteY3" fmla="*/ 6022658 h 6022658"/>
              <a:gd name="connsiteX4" fmla="*/ 0 w 6022658"/>
              <a:gd name="connsiteY4" fmla="*/ 3011329 h 6022658"/>
              <a:gd name="connsiteX5" fmla="*/ 3011329 w 6022658"/>
              <a:gd name="connsiteY5" fmla="*/ 0 h 6022658"/>
              <a:gd name="connsiteX6" fmla="*/ 6022658 w 6022658"/>
              <a:gd name="connsiteY6" fmla="*/ 3011329 h 6022658"/>
              <a:gd name="connsiteX7" fmla="*/ 5786013 w 6022658"/>
              <a:gd name="connsiteY7" fmla="*/ 4183474 h 602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2658" h="6022658">
                <a:moveTo>
                  <a:pt x="5757156" y="4243377"/>
                </a:moveTo>
                <a:lnTo>
                  <a:pt x="4298301" y="5730698"/>
                </a:lnTo>
                <a:lnTo>
                  <a:pt x="4183474" y="5786013"/>
                </a:lnTo>
                <a:cubicBezTo>
                  <a:pt x="3823203" y="5938395"/>
                  <a:pt x="3427106" y="6022658"/>
                  <a:pt x="3011329" y="6022658"/>
                </a:cubicBezTo>
                <a:cubicBezTo>
                  <a:pt x="1348218" y="6022658"/>
                  <a:pt x="0" y="4674440"/>
                  <a:pt x="0" y="3011329"/>
                </a:cubicBezTo>
                <a:cubicBezTo>
                  <a:pt x="0" y="1348218"/>
                  <a:pt x="1348218" y="0"/>
                  <a:pt x="3011329" y="0"/>
                </a:cubicBezTo>
                <a:cubicBezTo>
                  <a:pt x="4674440" y="0"/>
                  <a:pt x="6022658" y="1348218"/>
                  <a:pt x="6022658" y="3011329"/>
                </a:cubicBezTo>
                <a:cubicBezTo>
                  <a:pt x="6022658" y="3427107"/>
                  <a:pt x="5938394" y="3823204"/>
                  <a:pt x="5786013" y="4183474"/>
                </a:cubicBezTo>
                <a:close/>
              </a:path>
            </a:pathLst>
          </a:custGeom>
          <a:gradFill>
            <a:gsLst>
              <a:gs pos="21000">
                <a:schemeClr val="accent2">
                  <a:alpha val="0"/>
                </a:schemeClr>
              </a:gs>
              <a:gs pos="85000">
                <a:schemeClr val="accent6">
                  <a:alpha val="13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1F0B8E-C8FD-49C3-AD03-DCE3861D5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638" y="1122362"/>
            <a:ext cx="6951109" cy="2842863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4400" spc="750" dirty="0">
                <a:solidFill>
                  <a:schemeClr val="bg1"/>
                </a:solidFill>
              </a:rPr>
              <a:t>Merci! Questions?</a:t>
            </a:r>
          </a:p>
        </p:txBody>
      </p:sp>
    </p:spTree>
    <p:extLst>
      <p:ext uri="{BB962C8B-B14F-4D97-AF65-F5344CB8AC3E}">
        <p14:creationId xmlns:p14="http://schemas.microsoft.com/office/powerpoint/2010/main" val="2508270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D141B-BA75-4891-A0BB-741F2E1028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2915" y="519021"/>
            <a:ext cx="4661572" cy="1092805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r>
              <a:rPr lang="en-US" sz="3200" dirty="0"/>
              <a:t>Le cycle de vie des </a:t>
            </a:r>
            <a:r>
              <a:rPr lang="en-US" sz="3200" dirty="0" err="1"/>
              <a:t>données</a:t>
            </a:r>
            <a:r>
              <a:rPr lang="en-US" sz="3200" dirty="0"/>
              <a:t> de recherche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F451E9-BFD9-40A1-9B7C-6AC093566334}"/>
              </a:ext>
            </a:extLst>
          </p:cNvPr>
          <p:cNvSpPr txBox="1"/>
          <p:nvPr/>
        </p:nvSpPr>
        <p:spPr>
          <a:xfrm>
            <a:off x="442915" y="5049840"/>
            <a:ext cx="3457572" cy="4625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>
              <a:lnSpc>
                <a:spcPct val="120000"/>
              </a:lnSpc>
              <a:spcBef>
                <a:spcPts val="800"/>
              </a:spcBef>
              <a:spcAft>
                <a:spcPts val="600"/>
              </a:spcAft>
              <a:buSzPct val="70000"/>
              <a:buFont typeface="Wingdings 2" panose="05020102010507070707" pitchFamily="18" charset="2"/>
              <a:buChar char="à"/>
            </a:pPr>
            <a:r>
              <a:rPr lang="en-US" sz="1000">
                <a:solidFill>
                  <a:schemeClr val="tx2"/>
                </a:solidFill>
                <a:ea typeface="Microsoft Sans Serif" panose="020B0604020202020204" pitchFamily="34" charset="0"/>
                <a:cs typeface="Microsoft Sans Serif" panose="020B0604020202020204" pitchFamily="34" charset="0"/>
              </a:rPr>
              <a:t>Source: </a:t>
            </a:r>
            <a:r>
              <a:rPr lang="en-US" sz="1000" err="1">
                <a:solidFill>
                  <a:schemeClr val="tx2"/>
                </a:solidFill>
                <a:ea typeface="Microsoft Sans Serif" panose="020B0604020202020204" pitchFamily="34" charset="0"/>
                <a:cs typeface="Microsoft Sans Serif" panose="020B0604020202020204" pitchFamily="34" charset="0"/>
                <a:hlinkClick r:id="rId3"/>
              </a:rPr>
              <a:t>Jisc</a:t>
            </a:r>
            <a:r>
              <a:rPr lang="en-US" sz="1000">
                <a:solidFill>
                  <a:schemeClr val="tx2"/>
                </a:solidFill>
                <a:ea typeface="Microsoft Sans Serif" panose="020B0604020202020204" pitchFamily="34" charset="0"/>
                <a:cs typeface="Microsoft Sans Serif" panose="020B0604020202020204" pitchFamily="34" charset="0"/>
                <a:hlinkClick r:id="rId3"/>
              </a:rPr>
              <a:t> Research Data Management Toolkit, “Research Data Lifecycle” (CC-BY-ND) </a:t>
            </a:r>
            <a:endParaRPr lang="en-US" sz="1000">
              <a:solidFill>
                <a:schemeClr val="tx2"/>
              </a:solidFill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DABA7E-C802-437A-A9A3-F50C441083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" r="1" b="1"/>
          <a:stretch/>
        </p:blipFill>
        <p:spPr>
          <a:xfrm>
            <a:off x="5190588" y="-1"/>
            <a:ext cx="6407025" cy="6382871"/>
          </a:xfrm>
          <a:custGeom>
            <a:avLst/>
            <a:gdLst/>
            <a:ahLst/>
            <a:cxnLst/>
            <a:rect l="l" t="t" r="r" b="b"/>
            <a:pathLst>
              <a:path w="7824788" h="5957994">
                <a:moveTo>
                  <a:pt x="0" y="0"/>
                </a:moveTo>
                <a:lnTo>
                  <a:pt x="7824788" y="0"/>
                </a:lnTo>
                <a:lnTo>
                  <a:pt x="7824788" y="5957994"/>
                </a:lnTo>
                <a:lnTo>
                  <a:pt x="0" y="5957994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B7C7D3-3A77-596D-9171-0D99E1840B62}"/>
              </a:ext>
            </a:extLst>
          </p:cNvPr>
          <p:cNvSpPr txBox="1"/>
          <p:nvPr/>
        </p:nvSpPr>
        <p:spPr>
          <a:xfrm>
            <a:off x="442915" y="1808160"/>
            <a:ext cx="459773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De midi, dans le sens des aiguilles d’une montre:</a:t>
            </a:r>
          </a:p>
          <a:p>
            <a:r>
              <a:rPr lang="fr-CA" dirty="0"/>
              <a:t>Création et dépôt de données</a:t>
            </a:r>
          </a:p>
          <a:p>
            <a:r>
              <a:rPr lang="fr-CA" dirty="0"/>
              <a:t>	- Planification et design</a:t>
            </a:r>
          </a:p>
          <a:p>
            <a:r>
              <a:rPr lang="fr-CA" dirty="0"/>
              <a:t>	- Collecte et captation</a:t>
            </a:r>
          </a:p>
          <a:p>
            <a:r>
              <a:rPr lang="fr-CA" dirty="0"/>
              <a:t>Gestion des données actives</a:t>
            </a:r>
          </a:p>
          <a:p>
            <a:r>
              <a:rPr lang="fr-CA" dirty="0"/>
              <a:t>	- Collaboration et analyse</a:t>
            </a:r>
          </a:p>
          <a:p>
            <a:r>
              <a:rPr lang="fr-CA" dirty="0"/>
              <a:t>Dépôts et archives de données</a:t>
            </a:r>
          </a:p>
          <a:p>
            <a:r>
              <a:rPr lang="fr-CA" dirty="0"/>
              <a:t>	- Gestion, stockage et préservation</a:t>
            </a:r>
          </a:p>
          <a:p>
            <a:r>
              <a:rPr lang="fr-CA" dirty="0"/>
              <a:t>	- Partage et publication</a:t>
            </a:r>
          </a:p>
          <a:p>
            <a:r>
              <a:rPr lang="fr-CA" dirty="0"/>
              <a:t>Catalogues et registres de données</a:t>
            </a:r>
          </a:p>
          <a:p>
            <a:r>
              <a:rPr lang="fr-CA" dirty="0"/>
              <a:t>	- Découverte, réemploi, citation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076184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45EA7F1D-6737-4609-94CE-0E7C0CED7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7A0FCA68-3497-4CB3-8C25-B6AE87EFE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4">
                  <a:alpha val="61000"/>
                </a:schemeClr>
              </a:gs>
              <a:gs pos="100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5">
            <a:extLst>
              <a:ext uri="{FF2B5EF4-FFF2-40B4-BE49-F238E27FC236}">
                <a16:creationId xmlns:a16="http://schemas.microsoft.com/office/drawing/2014/main" id="{CAA3DC6B-18DE-4588-B321-8101DED54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80357" y="0"/>
            <a:ext cx="11711642" cy="6857998"/>
          </a:xfrm>
          <a:prstGeom prst="rect">
            <a:avLst/>
          </a:prstGeom>
          <a:gradFill>
            <a:gsLst>
              <a:gs pos="6000">
                <a:schemeClr val="accent6">
                  <a:lumMod val="75000"/>
                  <a:alpha val="93000"/>
                </a:schemeClr>
              </a:gs>
              <a:gs pos="100000">
                <a:schemeClr val="accent2">
                  <a:lumMod val="60000"/>
                  <a:lumOff val="40000"/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7">
            <a:extLst>
              <a:ext uri="{FF2B5EF4-FFF2-40B4-BE49-F238E27FC236}">
                <a16:creationId xmlns:a16="http://schemas.microsoft.com/office/drawing/2014/main" id="{9AA34BCD-93B4-45FF-9448-87F7C4311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038600" y="1494"/>
            <a:ext cx="8153399" cy="6399306"/>
          </a:xfrm>
          <a:prstGeom prst="rect">
            <a:avLst/>
          </a:prstGeom>
          <a:gradFill>
            <a:gsLst>
              <a:gs pos="22000">
                <a:schemeClr val="accent2">
                  <a:alpha val="68000"/>
                </a:schemeClr>
              </a:gs>
              <a:gs pos="99000">
                <a:schemeClr val="accent5"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19">
            <a:extLst>
              <a:ext uri="{FF2B5EF4-FFF2-40B4-BE49-F238E27FC236}">
                <a16:creationId xmlns:a16="http://schemas.microsoft.com/office/drawing/2014/main" id="{5BF7F8F0-28A9-4A24-96A8-E5E423FBF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8591">
            <a:off x="7897613" y="684022"/>
            <a:ext cx="5330585" cy="5218721"/>
          </a:xfrm>
          <a:custGeom>
            <a:avLst/>
            <a:gdLst>
              <a:gd name="connsiteX0" fmla="*/ 4721855 w 5330585"/>
              <a:gd name="connsiteY0" fmla="*/ 4361426 h 5218721"/>
              <a:gd name="connsiteX1" fmla="*/ 3457542 w 5330585"/>
              <a:gd name="connsiteY1" fmla="*/ 5211667 h 5218721"/>
              <a:gd name="connsiteX2" fmla="*/ 3430109 w 5330585"/>
              <a:gd name="connsiteY2" fmla="*/ 5218721 h 5218721"/>
              <a:gd name="connsiteX3" fmla="*/ 0 w 5330585"/>
              <a:gd name="connsiteY3" fmla="*/ 2647363 h 5218721"/>
              <a:gd name="connsiteX4" fmla="*/ 12834 w 5330585"/>
              <a:gd name="connsiteY4" fmla="*/ 2393199 h 5218721"/>
              <a:gd name="connsiteX5" fmla="*/ 2664828 w 5330585"/>
              <a:gd name="connsiteY5" fmla="*/ 0 h 5218721"/>
              <a:gd name="connsiteX6" fmla="*/ 5330585 w 5330585"/>
              <a:gd name="connsiteY6" fmla="*/ 2665757 h 5218721"/>
              <a:gd name="connsiteX7" fmla="*/ 4721855 w 5330585"/>
              <a:gd name="connsiteY7" fmla="*/ 4361426 h 5218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30585" h="5218721">
                <a:moveTo>
                  <a:pt x="4721855" y="4361426"/>
                </a:moveTo>
                <a:cubicBezTo>
                  <a:pt x="4395896" y="4756397"/>
                  <a:pt x="3958379" y="5055891"/>
                  <a:pt x="3457542" y="5211667"/>
                </a:cubicBezTo>
                <a:lnTo>
                  <a:pt x="3430109" y="5218721"/>
                </a:lnTo>
                <a:lnTo>
                  <a:pt x="0" y="2647363"/>
                </a:lnTo>
                <a:lnTo>
                  <a:pt x="12834" y="2393199"/>
                </a:lnTo>
                <a:cubicBezTo>
                  <a:pt x="149347" y="1048975"/>
                  <a:pt x="1284587" y="0"/>
                  <a:pt x="2664828" y="0"/>
                </a:cubicBezTo>
                <a:cubicBezTo>
                  <a:pt x="4137085" y="0"/>
                  <a:pt x="5330585" y="1193500"/>
                  <a:pt x="5330585" y="2665757"/>
                </a:cubicBezTo>
                <a:cubicBezTo>
                  <a:pt x="5330585" y="3309870"/>
                  <a:pt x="5102142" y="3900626"/>
                  <a:pt x="4721855" y="4361426"/>
                </a:cubicBezTo>
                <a:close/>
              </a:path>
            </a:pathLst>
          </a:custGeom>
          <a:gradFill>
            <a:gsLst>
              <a:gs pos="16000">
                <a:schemeClr val="accent6">
                  <a:alpha val="0"/>
                </a:schemeClr>
              </a:gs>
              <a:gs pos="85000">
                <a:schemeClr val="accent6">
                  <a:lumMod val="60000"/>
                  <a:lumOff val="40000"/>
                  <a:alpha val="2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EE5410-5DAB-442C-8E7B-CDAB35E75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-3"/>
            <a:ext cx="12191999" cy="4399229"/>
          </a:xfrm>
          <a:prstGeom prst="rect">
            <a:avLst/>
          </a:prstGeom>
          <a:gradFill>
            <a:gsLst>
              <a:gs pos="22000">
                <a:schemeClr val="accent2">
                  <a:alpha val="49000"/>
                </a:schemeClr>
              </a:gs>
              <a:gs pos="99000">
                <a:schemeClr val="accent5">
                  <a:alpha val="62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9DF7C4-2E6A-4A23-9966-1C825D7E7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282" y="1584183"/>
            <a:ext cx="9194096" cy="2431226"/>
          </a:xfrm>
        </p:spPr>
        <p:txBody>
          <a:bodyPr vert="horz" lIns="0" tIns="0" rIns="0" bIns="0" rtlCol="0" anchor="t" anchorCtr="0">
            <a:normAutofit/>
          </a:bodyPr>
          <a:lstStyle/>
          <a:p>
            <a:pPr algn="r"/>
            <a:r>
              <a:rPr lang="fr-FR" sz="4400" spc="750" dirty="0">
                <a:solidFill>
                  <a:schemeClr val="bg1"/>
                </a:solidFill>
              </a:rPr>
              <a:t>Comment pratiquer une bonne gestion des données ?</a:t>
            </a:r>
            <a:endParaRPr lang="en-US" sz="4400" spc="7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118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005396E-80B1-442E-BE66-0129353B3E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16" y="1339725"/>
            <a:ext cx="6365377" cy="380348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17E941-F795-E1CA-8E8D-040ABB29C5D4}"/>
              </a:ext>
            </a:extLst>
          </p:cNvPr>
          <p:cNvSpPr txBox="1"/>
          <p:nvPr/>
        </p:nvSpPr>
        <p:spPr>
          <a:xfrm>
            <a:off x="7018638" y="1339725"/>
            <a:ext cx="416755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Meilleures pratiques d’arborescence:</a:t>
            </a:r>
          </a:p>
          <a:p>
            <a:r>
              <a:rPr lang="fr-CA" dirty="0"/>
              <a:t>	Titre de projet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r>
              <a:rPr lang="fr-CA" dirty="0"/>
              <a:t>Sondages	  Données Analyse Affiche Article</a:t>
            </a:r>
          </a:p>
          <a:p>
            <a:endParaRPr lang="fr-CA" dirty="0"/>
          </a:p>
          <a:p>
            <a:r>
              <a:rPr lang="fr-CA" dirty="0"/>
              <a:t>Instrument1  Brutes</a:t>
            </a:r>
          </a:p>
          <a:p>
            <a:endParaRPr lang="fr-CA" dirty="0"/>
          </a:p>
          <a:p>
            <a:endParaRPr lang="fr-CA" dirty="0"/>
          </a:p>
          <a:p>
            <a:r>
              <a:rPr lang="fr-CA" dirty="0"/>
              <a:t>Instrument2  Traitées</a:t>
            </a:r>
          </a:p>
        </p:txBody>
      </p:sp>
    </p:spTree>
    <p:extLst>
      <p:ext uri="{BB962C8B-B14F-4D97-AF65-F5344CB8AC3E}">
        <p14:creationId xmlns:p14="http://schemas.microsoft.com/office/powerpoint/2010/main" val="1212690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receipt, screenshot&#10;&#10;Description automatically generated">
            <a:extLst>
              <a:ext uri="{FF2B5EF4-FFF2-40B4-BE49-F238E27FC236}">
                <a16:creationId xmlns:a16="http://schemas.microsoft.com/office/drawing/2014/main" id="{7B5FFC56-9043-41B4-84AB-C05B5F154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61" y="1361884"/>
            <a:ext cx="7528897" cy="352272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28449C-A494-458E-81C8-A757D9579DB1}"/>
              </a:ext>
            </a:extLst>
          </p:cNvPr>
          <p:cNvSpPr txBox="1"/>
          <p:nvPr/>
        </p:nvSpPr>
        <p:spPr>
          <a:xfrm>
            <a:off x="519953" y="6058503"/>
            <a:ext cx="7839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Image: </a:t>
            </a:r>
            <a:r>
              <a:rPr lang="en-US" b="1" i="1" dirty="0">
                <a:hlinkClick r:id="rId4"/>
              </a:rPr>
              <a:t>Dryad FAIR Data</a:t>
            </a:r>
            <a:r>
              <a:rPr lang="en-US" i="1" dirty="0"/>
              <a:t> pratiques </a:t>
            </a:r>
            <a:r>
              <a:rPr lang="en-US" i="1" dirty="0" err="1"/>
              <a:t>d’organisation</a:t>
            </a:r>
            <a:r>
              <a:rPr lang="en-US" i="1" dirty="0"/>
              <a:t> de </a:t>
            </a:r>
            <a:r>
              <a:rPr lang="en-US" i="1" dirty="0" err="1"/>
              <a:t>fichiers</a:t>
            </a:r>
            <a:r>
              <a:rPr lang="en-US" i="1" dirty="0"/>
              <a:t> dans un </a:t>
            </a:r>
            <a:r>
              <a:rPr lang="en-US" i="1" dirty="0" err="1"/>
              <a:t>schéma</a:t>
            </a:r>
            <a:r>
              <a:rPr lang="en-US" i="1" dirty="0"/>
              <a:t> </a:t>
            </a:r>
            <a:r>
              <a:rPr lang="en-US" i="1" dirty="0" err="1"/>
              <a:t>logique</a:t>
            </a:r>
            <a:r>
              <a:rPr lang="en-US" i="1" dirty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002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, application, email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DBC43718-E7AA-43A7-90B9-243B060445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2970" y="207264"/>
            <a:ext cx="10638918" cy="5967324"/>
          </a:xfrm>
        </p:spPr>
      </p:pic>
    </p:spTree>
    <p:extLst>
      <p:ext uri="{BB962C8B-B14F-4D97-AF65-F5344CB8AC3E}">
        <p14:creationId xmlns:p14="http://schemas.microsoft.com/office/powerpoint/2010/main" val="1205100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607EF7-68BF-4102-8B10-EE29E85A1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057" y="365852"/>
            <a:ext cx="6270601" cy="57386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E97A86-9A2E-4941-8F7E-839CE3172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397" y="2238691"/>
            <a:ext cx="1342483" cy="117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8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2E47CC-847B-492D-AA63-588A3BD1A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910" y="164177"/>
            <a:ext cx="8450130" cy="652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71573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GradientRise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Avenir">
      <a:majorFont>
        <a:latin typeface="Tw Cen MT"/>
        <a:ea typeface=""/>
        <a:cs typeface=""/>
      </a:majorFont>
      <a:minorFont>
        <a:latin typeface="Tw Cen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F136FD5938604A82796023E9F20D6C" ma:contentTypeVersion="4" ma:contentTypeDescription="Create a new document." ma:contentTypeScope="" ma:versionID="4a0bd429bf3ac5e3359c36ec212bdba0">
  <xsd:schema xmlns:xsd="http://www.w3.org/2001/XMLSchema" xmlns:xs="http://www.w3.org/2001/XMLSchema" xmlns:p="http://schemas.microsoft.com/office/2006/metadata/properties" xmlns:ns2="d2c5b14a-143b-4789-a8c2-d8b103e06588" targetNamespace="http://schemas.microsoft.com/office/2006/metadata/properties" ma:root="true" ma:fieldsID="d86baf5898514eba9c3cbb132950f72e" ns2:_="">
    <xsd:import namespace="d2c5b14a-143b-4789-a8c2-d8b103e0658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c5b14a-143b-4789-a8c2-d8b103e065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8F46790-B876-46C6-ADBC-BAB76DABDC0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0D87D06-9DFD-4CBE-A2C1-4D67EDA9EBB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003A814-DD8B-44C4-B9C9-259D75E943C7}">
  <ds:schemaRefs>
    <ds:schemaRef ds:uri="d2c5b14a-143b-4789-a8c2-d8b103e0658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</TotalTime>
  <Words>1153</Words>
  <Application>Microsoft Office PowerPoint</Application>
  <PresentationFormat>Widescreen</PresentationFormat>
  <Paragraphs>179</Paragraphs>
  <Slides>24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Corbel</vt:lpstr>
      <vt:lpstr>Neue Haas Grotesk Text Pro</vt:lpstr>
      <vt:lpstr>Tw Cen MT</vt:lpstr>
      <vt:lpstr>Wingdings 2</vt:lpstr>
      <vt:lpstr>GradientRiseVTI</vt:lpstr>
      <vt:lpstr>Gestion et organisation des données</vt:lpstr>
      <vt:lpstr>Plan du webinaire</vt:lpstr>
      <vt:lpstr>Le cycle de vie des données de recherche</vt:lpstr>
      <vt:lpstr>Comment pratiquer une bonne gestion des données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Exemple de conventions d'appellation des fichiers</vt:lpstr>
      <vt:lpstr>PowerPoint Presentation</vt:lpstr>
      <vt:lpstr>PowerPoint Presentation</vt:lpstr>
      <vt:lpstr>Exemple de conventions d'appellation des fichiers</vt:lpstr>
      <vt:lpstr>Pour nommer les fichiers</vt:lpstr>
      <vt:lpstr>PowerPoint Presentation</vt:lpstr>
      <vt:lpstr>Formats des fichiers de préservation</vt:lpstr>
      <vt:lpstr>Métadonnées et documentation</vt:lpstr>
      <vt:lpstr>Métadonnées pour les données de recherche à un niveau élevé</vt:lpstr>
      <vt:lpstr>Document README - Projet</vt:lpstr>
      <vt:lpstr>PowerPoint Presentation</vt:lpstr>
      <vt:lpstr>PowerPoint Presentation</vt:lpstr>
      <vt:lpstr>Document Readme - fichier/ensemble de données</vt:lpstr>
      <vt:lpstr>exemples </vt:lpstr>
      <vt:lpstr>Merci!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Data Management</dc:title>
  <dc:creator>Alisa Beth Rod, Dr</dc:creator>
  <cp:lastModifiedBy>Alisa Beth Rod, Dr</cp:lastModifiedBy>
  <cp:revision>7</cp:revision>
  <dcterms:created xsi:type="dcterms:W3CDTF">2021-04-12T17:40:06Z</dcterms:created>
  <dcterms:modified xsi:type="dcterms:W3CDTF">2022-08-08T15:11:46Z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0x010100D4F136FD5938604A82796023E9F20D6C</vt:lpwstr>
  </property>
</Properties>
</file>